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EFF5FB"/>
    <a:srgbClr val="FFFFFF"/>
    <a:srgbClr val="7030A0"/>
    <a:srgbClr val="FF7C80"/>
    <a:srgbClr val="000000"/>
    <a:srgbClr val="FF9999"/>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6" autoAdjust="0"/>
    <p:restoredTop sz="94660"/>
  </p:normalViewPr>
  <p:slideViewPr>
    <p:cSldViewPr snapToGrid="0">
      <p:cViewPr varScale="1">
        <p:scale>
          <a:sx n="119" d="100"/>
          <a:sy n="119" d="100"/>
        </p:scale>
        <p:origin x="96"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FA29-7D7A-48F3-9088-5893E68F2E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1235B28-97B4-4061-9F4A-E23563DE9A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8399A5E-9C3E-4564-A9B0-A5899B02ED2E}"/>
              </a:ext>
            </a:extLst>
          </p:cNvPr>
          <p:cNvSpPr>
            <a:spLocks noGrp="1"/>
          </p:cNvSpPr>
          <p:nvPr>
            <p:ph type="dt" sz="half" idx="10"/>
          </p:nvPr>
        </p:nvSpPr>
        <p:spPr/>
        <p:txBody>
          <a:bodyPr/>
          <a:lstStyle/>
          <a:p>
            <a:fld id="{0A88200F-F039-4E11-BBB7-6972AB4EC889}" type="datetimeFigureOut">
              <a:rPr lang="en-AU" smtClean="0"/>
              <a:t>18/05/2021</a:t>
            </a:fld>
            <a:endParaRPr lang="en-AU"/>
          </a:p>
        </p:txBody>
      </p:sp>
      <p:sp>
        <p:nvSpPr>
          <p:cNvPr id="5" name="Footer Placeholder 4">
            <a:extLst>
              <a:ext uri="{FF2B5EF4-FFF2-40B4-BE49-F238E27FC236}">
                <a16:creationId xmlns:a16="http://schemas.microsoft.com/office/drawing/2014/main" id="{5DD4DFE7-C02B-484B-B29D-6C7B6D0C0F8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C4691CD-99B2-4B4F-AAE6-CEDA0736314F}"/>
              </a:ext>
            </a:extLst>
          </p:cNvPr>
          <p:cNvSpPr>
            <a:spLocks noGrp="1"/>
          </p:cNvSpPr>
          <p:nvPr>
            <p:ph type="sldNum" sz="quarter" idx="12"/>
          </p:nvPr>
        </p:nvSpPr>
        <p:spPr/>
        <p:txBody>
          <a:bodyPr/>
          <a:lstStyle/>
          <a:p>
            <a:fld id="{453DEB89-844F-4819-84CA-BF4AA1711206}" type="slidenum">
              <a:rPr lang="en-AU" smtClean="0"/>
              <a:t>‹#›</a:t>
            </a:fld>
            <a:endParaRPr lang="en-AU"/>
          </a:p>
        </p:txBody>
      </p:sp>
    </p:spTree>
    <p:extLst>
      <p:ext uri="{BB962C8B-B14F-4D97-AF65-F5344CB8AC3E}">
        <p14:creationId xmlns:p14="http://schemas.microsoft.com/office/powerpoint/2010/main" val="316440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D583-8521-4F7C-8D55-8A151F6A71C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F85CEED-D45F-4C05-BF92-4D7AE469DC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B7D38E-709B-450C-B718-E05C15C6EBB3}"/>
              </a:ext>
            </a:extLst>
          </p:cNvPr>
          <p:cNvSpPr>
            <a:spLocks noGrp="1"/>
          </p:cNvSpPr>
          <p:nvPr>
            <p:ph type="dt" sz="half" idx="10"/>
          </p:nvPr>
        </p:nvSpPr>
        <p:spPr/>
        <p:txBody>
          <a:bodyPr/>
          <a:lstStyle/>
          <a:p>
            <a:fld id="{0A88200F-F039-4E11-BBB7-6972AB4EC889}" type="datetimeFigureOut">
              <a:rPr lang="en-AU" smtClean="0"/>
              <a:t>18/05/2021</a:t>
            </a:fld>
            <a:endParaRPr lang="en-AU"/>
          </a:p>
        </p:txBody>
      </p:sp>
      <p:sp>
        <p:nvSpPr>
          <p:cNvPr id="5" name="Footer Placeholder 4">
            <a:extLst>
              <a:ext uri="{FF2B5EF4-FFF2-40B4-BE49-F238E27FC236}">
                <a16:creationId xmlns:a16="http://schemas.microsoft.com/office/drawing/2014/main" id="{7726C214-655D-4B92-AE72-28D3B82C4DD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93EEEAD-52B6-4FF0-A8E1-76EA1C0B7960}"/>
              </a:ext>
            </a:extLst>
          </p:cNvPr>
          <p:cNvSpPr>
            <a:spLocks noGrp="1"/>
          </p:cNvSpPr>
          <p:nvPr>
            <p:ph type="sldNum" sz="quarter" idx="12"/>
          </p:nvPr>
        </p:nvSpPr>
        <p:spPr/>
        <p:txBody>
          <a:bodyPr/>
          <a:lstStyle/>
          <a:p>
            <a:fld id="{453DEB89-844F-4819-84CA-BF4AA1711206}" type="slidenum">
              <a:rPr lang="en-AU" smtClean="0"/>
              <a:t>‹#›</a:t>
            </a:fld>
            <a:endParaRPr lang="en-AU"/>
          </a:p>
        </p:txBody>
      </p:sp>
    </p:spTree>
    <p:extLst>
      <p:ext uri="{BB962C8B-B14F-4D97-AF65-F5344CB8AC3E}">
        <p14:creationId xmlns:p14="http://schemas.microsoft.com/office/powerpoint/2010/main" val="1198198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A72E6-C624-4516-9B41-F13B85222C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328B0F1-8F6C-4AB5-84DE-9F423230AB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F6ADC87-5582-4B66-8292-8D6BB13D994C}"/>
              </a:ext>
            </a:extLst>
          </p:cNvPr>
          <p:cNvSpPr>
            <a:spLocks noGrp="1"/>
          </p:cNvSpPr>
          <p:nvPr>
            <p:ph type="dt" sz="half" idx="10"/>
          </p:nvPr>
        </p:nvSpPr>
        <p:spPr/>
        <p:txBody>
          <a:bodyPr/>
          <a:lstStyle/>
          <a:p>
            <a:fld id="{0A88200F-F039-4E11-BBB7-6972AB4EC889}" type="datetimeFigureOut">
              <a:rPr lang="en-AU" smtClean="0"/>
              <a:t>18/05/2021</a:t>
            </a:fld>
            <a:endParaRPr lang="en-AU"/>
          </a:p>
        </p:txBody>
      </p:sp>
      <p:sp>
        <p:nvSpPr>
          <p:cNvPr id="5" name="Footer Placeholder 4">
            <a:extLst>
              <a:ext uri="{FF2B5EF4-FFF2-40B4-BE49-F238E27FC236}">
                <a16:creationId xmlns:a16="http://schemas.microsoft.com/office/drawing/2014/main" id="{C35471A9-65B8-4064-BBE2-E350B625917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4E0E10D-447B-4273-868A-011AF58B4889}"/>
              </a:ext>
            </a:extLst>
          </p:cNvPr>
          <p:cNvSpPr>
            <a:spLocks noGrp="1"/>
          </p:cNvSpPr>
          <p:nvPr>
            <p:ph type="sldNum" sz="quarter" idx="12"/>
          </p:nvPr>
        </p:nvSpPr>
        <p:spPr/>
        <p:txBody>
          <a:bodyPr/>
          <a:lstStyle/>
          <a:p>
            <a:fld id="{453DEB89-844F-4819-84CA-BF4AA1711206}" type="slidenum">
              <a:rPr lang="en-AU" smtClean="0"/>
              <a:t>‹#›</a:t>
            </a:fld>
            <a:endParaRPr lang="en-AU"/>
          </a:p>
        </p:txBody>
      </p:sp>
    </p:spTree>
    <p:extLst>
      <p:ext uri="{BB962C8B-B14F-4D97-AF65-F5344CB8AC3E}">
        <p14:creationId xmlns:p14="http://schemas.microsoft.com/office/powerpoint/2010/main" val="3100459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F2591-BE17-4226-86D2-487D838B536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02D85BF-5675-454B-9384-1EA2E62E94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CD58D9A-E884-4A96-89A3-4ADBC8E9DAC5}"/>
              </a:ext>
            </a:extLst>
          </p:cNvPr>
          <p:cNvSpPr>
            <a:spLocks noGrp="1"/>
          </p:cNvSpPr>
          <p:nvPr>
            <p:ph type="dt" sz="half" idx="10"/>
          </p:nvPr>
        </p:nvSpPr>
        <p:spPr/>
        <p:txBody>
          <a:bodyPr/>
          <a:lstStyle/>
          <a:p>
            <a:fld id="{0A88200F-F039-4E11-BBB7-6972AB4EC889}" type="datetimeFigureOut">
              <a:rPr lang="en-AU" smtClean="0"/>
              <a:t>18/05/2021</a:t>
            </a:fld>
            <a:endParaRPr lang="en-AU"/>
          </a:p>
        </p:txBody>
      </p:sp>
      <p:sp>
        <p:nvSpPr>
          <p:cNvPr id="5" name="Footer Placeholder 4">
            <a:extLst>
              <a:ext uri="{FF2B5EF4-FFF2-40B4-BE49-F238E27FC236}">
                <a16:creationId xmlns:a16="http://schemas.microsoft.com/office/drawing/2014/main" id="{4A52715B-CEBD-4C77-A43B-11AE69A499D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F9D370F-789B-408D-9BCF-E35581E7F0AF}"/>
              </a:ext>
            </a:extLst>
          </p:cNvPr>
          <p:cNvSpPr>
            <a:spLocks noGrp="1"/>
          </p:cNvSpPr>
          <p:nvPr>
            <p:ph type="sldNum" sz="quarter" idx="12"/>
          </p:nvPr>
        </p:nvSpPr>
        <p:spPr/>
        <p:txBody>
          <a:bodyPr/>
          <a:lstStyle/>
          <a:p>
            <a:fld id="{453DEB89-844F-4819-84CA-BF4AA1711206}" type="slidenum">
              <a:rPr lang="en-AU" smtClean="0"/>
              <a:t>‹#›</a:t>
            </a:fld>
            <a:endParaRPr lang="en-AU"/>
          </a:p>
        </p:txBody>
      </p:sp>
    </p:spTree>
    <p:extLst>
      <p:ext uri="{BB962C8B-B14F-4D97-AF65-F5344CB8AC3E}">
        <p14:creationId xmlns:p14="http://schemas.microsoft.com/office/powerpoint/2010/main" val="4009571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E0F72-5632-467F-B9A7-F1863CFBBC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6EC370E-634A-4287-9EF7-AAD0907E83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E11B1C-45AD-4170-B97F-C09267197FE3}"/>
              </a:ext>
            </a:extLst>
          </p:cNvPr>
          <p:cNvSpPr>
            <a:spLocks noGrp="1"/>
          </p:cNvSpPr>
          <p:nvPr>
            <p:ph type="dt" sz="half" idx="10"/>
          </p:nvPr>
        </p:nvSpPr>
        <p:spPr/>
        <p:txBody>
          <a:bodyPr/>
          <a:lstStyle/>
          <a:p>
            <a:fld id="{0A88200F-F039-4E11-BBB7-6972AB4EC889}" type="datetimeFigureOut">
              <a:rPr lang="en-AU" smtClean="0"/>
              <a:t>18/05/2021</a:t>
            </a:fld>
            <a:endParaRPr lang="en-AU"/>
          </a:p>
        </p:txBody>
      </p:sp>
      <p:sp>
        <p:nvSpPr>
          <p:cNvPr id="5" name="Footer Placeholder 4">
            <a:extLst>
              <a:ext uri="{FF2B5EF4-FFF2-40B4-BE49-F238E27FC236}">
                <a16:creationId xmlns:a16="http://schemas.microsoft.com/office/drawing/2014/main" id="{DBADF88F-7C6F-4705-98B5-BACD10F25F1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F830684-3D3A-4567-AE97-A84C7AFB6BAB}"/>
              </a:ext>
            </a:extLst>
          </p:cNvPr>
          <p:cNvSpPr>
            <a:spLocks noGrp="1"/>
          </p:cNvSpPr>
          <p:nvPr>
            <p:ph type="sldNum" sz="quarter" idx="12"/>
          </p:nvPr>
        </p:nvSpPr>
        <p:spPr/>
        <p:txBody>
          <a:bodyPr/>
          <a:lstStyle/>
          <a:p>
            <a:fld id="{453DEB89-844F-4819-84CA-BF4AA1711206}" type="slidenum">
              <a:rPr lang="en-AU" smtClean="0"/>
              <a:t>‹#›</a:t>
            </a:fld>
            <a:endParaRPr lang="en-AU"/>
          </a:p>
        </p:txBody>
      </p:sp>
    </p:spTree>
    <p:extLst>
      <p:ext uri="{BB962C8B-B14F-4D97-AF65-F5344CB8AC3E}">
        <p14:creationId xmlns:p14="http://schemas.microsoft.com/office/powerpoint/2010/main" val="2133901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9F5C-E6F5-488D-ADD2-CA7DBA5E1ED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BA9E8B7-51E5-48F6-8161-364DCA27C0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10C1FE3-8F20-4390-92E5-3AAC251194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DC4033A-431D-4EBF-A8DB-7E68D22D093F}"/>
              </a:ext>
            </a:extLst>
          </p:cNvPr>
          <p:cNvSpPr>
            <a:spLocks noGrp="1"/>
          </p:cNvSpPr>
          <p:nvPr>
            <p:ph type="dt" sz="half" idx="10"/>
          </p:nvPr>
        </p:nvSpPr>
        <p:spPr/>
        <p:txBody>
          <a:bodyPr/>
          <a:lstStyle/>
          <a:p>
            <a:fld id="{0A88200F-F039-4E11-BBB7-6972AB4EC889}" type="datetimeFigureOut">
              <a:rPr lang="en-AU" smtClean="0"/>
              <a:t>18/05/2021</a:t>
            </a:fld>
            <a:endParaRPr lang="en-AU"/>
          </a:p>
        </p:txBody>
      </p:sp>
      <p:sp>
        <p:nvSpPr>
          <p:cNvPr id="6" name="Footer Placeholder 5">
            <a:extLst>
              <a:ext uri="{FF2B5EF4-FFF2-40B4-BE49-F238E27FC236}">
                <a16:creationId xmlns:a16="http://schemas.microsoft.com/office/drawing/2014/main" id="{6646D54D-9CE0-4FC1-8CD9-C1590E6CE45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8DAA72A-6C5B-4449-A8B0-43B2539D5F54}"/>
              </a:ext>
            </a:extLst>
          </p:cNvPr>
          <p:cNvSpPr>
            <a:spLocks noGrp="1"/>
          </p:cNvSpPr>
          <p:nvPr>
            <p:ph type="sldNum" sz="quarter" idx="12"/>
          </p:nvPr>
        </p:nvSpPr>
        <p:spPr/>
        <p:txBody>
          <a:bodyPr/>
          <a:lstStyle/>
          <a:p>
            <a:fld id="{453DEB89-844F-4819-84CA-BF4AA1711206}" type="slidenum">
              <a:rPr lang="en-AU" smtClean="0"/>
              <a:t>‹#›</a:t>
            </a:fld>
            <a:endParaRPr lang="en-AU"/>
          </a:p>
        </p:txBody>
      </p:sp>
    </p:spTree>
    <p:extLst>
      <p:ext uri="{BB962C8B-B14F-4D97-AF65-F5344CB8AC3E}">
        <p14:creationId xmlns:p14="http://schemas.microsoft.com/office/powerpoint/2010/main" val="2518201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6BFB3-77CE-407D-99AF-B6443820C4A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560BF4F-2759-4500-A736-38A4393A7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63D053-F182-4498-A9C8-672F05CE87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A5D1079-F9D1-402A-B327-907BCCF860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56E555-FE93-4017-9586-045AA96AF1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4F5D6D1-D443-4C96-A9B0-AAD661227C23}"/>
              </a:ext>
            </a:extLst>
          </p:cNvPr>
          <p:cNvSpPr>
            <a:spLocks noGrp="1"/>
          </p:cNvSpPr>
          <p:nvPr>
            <p:ph type="dt" sz="half" idx="10"/>
          </p:nvPr>
        </p:nvSpPr>
        <p:spPr/>
        <p:txBody>
          <a:bodyPr/>
          <a:lstStyle/>
          <a:p>
            <a:fld id="{0A88200F-F039-4E11-BBB7-6972AB4EC889}" type="datetimeFigureOut">
              <a:rPr lang="en-AU" smtClean="0"/>
              <a:t>18/05/2021</a:t>
            </a:fld>
            <a:endParaRPr lang="en-AU"/>
          </a:p>
        </p:txBody>
      </p:sp>
      <p:sp>
        <p:nvSpPr>
          <p:cNvPr id="8" name="Footer Placeholder 7">
            <a:extLst>
              <a:ext uri="{FF2B5EF4-FFF2-40B4-BE49-F238E27FC236}">
                <a16:creationId xmlns:a16="http://schemas.microsoft.com/office/drawing/2014/main" id="{A0016221-1FB5-4AE6-BFB2-E384516051D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D191D67-6EBF-4DE4-AB67-032031F0CF9F}"/>
              </a:ext>
            </a:extLst>
          </p:cNvPr>
          <p:cNvSpPr>
            <a:spLocks noGrp="1"/>
          </p:cNvSpPr>
          <p:nvPr>
            <p:ph type="sldNum" sz="quarter" idx="12"/>
          </p:nvPr>
        </p:nvSpPr>
        <p:spPr/>
        <p:txBody>
          <a:bodyPr/>
          <a:lstStyle/>
          <a:p>
            <a:fld id="{453DEB89-844F-4819-84CA-BF4AA1711206}" type="slidenum">
              <a:rPr lang="en-AU" smtClean="0"/>
              <a:t>‹#›</a:t>
            </a:fld>
            <a:endParaRPr lang="en-AU"/>
          </a:p>
        </p:txBody>
      </p:sp>
    </p:spTree>
    <p:extLst>
      <p:ext uri="{BB962C8B-B14F-4D97-AF65-F5344CB8AC3E}">
        <p14:creationId xmlns:p14="http://schemas.microsoft.com/office/powerpoint/2010/main" val="4140973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9DDDC-6221-492B-8BD1-359C7A25819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C687A5B-7BE7-4E31-AA51-879172A487FB}"/>
              </a:ext>
            </a:extLst>
          </p:cNvPr>
          <p:cNvSpPr>
            <a:spLocks noGrp="1"/>
          </p:cNvSpPr>
          <p:nvPr>
            <p:ph type="dt" sz="half" idx="10"/>
          </p:nvPr>
        </p:nvSpPr>
        <p:spPr/>
        <p:txBody>
          <a:bodyPr/>
          <a:lstStyle/>
          <a:p>
            <a:fld id="{0A88200F-F039-4E11-BBB7-6972AB4EC889}" type="datetimeFigureOut">
              <a:rPr lang="en-AU" smtClean="0"/>
              <a:t>18/05/2021</a:t>
            </a:fld>
            <a:endParaRPr lang="en-AU"/>
          </a:p>
        </p:txBody>
      </p:sp>
      <p:sp>
        <p:nvSpPr>
          <p:cNvPr id="4" name="Footer Placeholder 3">
            <a:extLst>
              <a:ext uri="{FF2B5EF4-FFF2-40B4-BE49-F238E27FC236}">
                <a16:creationId xmlns:a16="http://schemas.microsoft.com/office/drawing/2014/main" id="{8B43140F-59F2-4470-8C1F-89A9A935BCD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93B79BA-B9D7-41DD-A347-F430A3BBB94A}"/>
              </a:ext>
            </a:extLst>
          </p:cNvPr>
          <p:cNvSpPr>
            <a:spLocks noGrp="1"/>
          </p:cNvSpPr>
          <p:nvPr>
            <p:ph type="sldNum" sz="quarter" idx="12"/>
          </p:nvPr>
        </p:nvSpPr>
        <p:spPr/>
        <p:txBody>
          <a:bodyPr/>
          <a:lstStyle/>
          <a:p>
            <a:fld id="{453DEB89-844F-4819-84CA-BF4AA1711206}" type="slidenum">
              <a:rPr lang="en-AU" smtClean="0"/>
              <a:t>‹#›</a:t>
            </a:fld>
            <a:endParaRPr lang="en-AU"/>
          </a:p>
        </p:txBody>
      </p:sp>
    </p:spTree>
    <p:extLst>
      <p:ext uri="{BB962C8B-B14F-4D97-AF65-F5344CB8AC3E}">
        <p14:creationId xmlns:p14="http://schemas.microsoft.com/office/powerpoint/2010/main" val="522193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BB3978-4A17-4464-940F-867B7C1EF017}"/>
              </a:ext>
            </a:extLst>
          </p:cNvPr>
          <p:cNvSpPr>
            <a:spLocks noGrp="1"/>
          </p:cNvSpPr>
          <p:nvPr>
            <p:ph type="dt" sz="half" idx="10"/>
          </p:nvPr>
        </p:nvSpPr>
        <p:spPr/>
        <p:txBody>
          <a:bodyPr/>
          <a:lstStyle/>
          <a:p>
            <a:fld id="{0A88200F-F039-4E11-BBB7-6972AB4EC889}" type="datetimeFigureOut">
              <a:rPr lang="en-AU" smtClean="0"/>
              <a:t>18/05/2021</a:t>
            </a:fld>
            <a:endParaRPr lang="en-AU"/>
          </a:p>
        </p:txBody>
      </p:sp>
      <p:sp>
        <p:nvSpPr>
          <p:cNvPr id="3" name="Footer Placeholder 2">
            <a:extLst>
              <a:ext uri="{FF2B5EF4-FFF2-40B4-BE49-F238E27FC236}">
                <a16:creationId xmlns:a16="http://schemas.microsoft.com/office/drawing/2014/main" id="{03F1F501-B1E9-4675-8350-EDE9D9741BA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410899D-A21C-4EA3-8493-8E0754ED91E3}"/>
              </a:ext>
            </a:extLst>
          </p:cNvPr>
          <p:cNvSpPr>
            <a:spLocks noGrp="1"/>
          </p:cNvSpPr>
          <p:nvPr>
            <p:ph type="sldNum" sz="quarter" idx="12"/>
          </p:nvPr>
        </p:nvSpPr>
        <p:spPr/>
        <p:txBody>
          <a:bodyPr/>
          <a:lstStyle/>
          <a:p>
            <a:fld id="{453DEB89-844F-4819-84CA-BF4AA1711206}" type="slidenum">
              <a:rPr lang="en-AU" smtClean="0"/>
              <a:t>‹#›</a:t>
            </a:fld>
            <a:endParaRPr lang="en-AU"/>
          </a:p>
        </p:txBody>
      </p:sp>
    </p:spTree>
    <p:extLst>
      <p:ext uri="{BB962C8B-B14F-4D97-AF65-F5344CB8AC3E}">
        <p14:creationId xmlns:p14="http://schemas.microsoft.com/office/powerpoint/2010/main" val="3958640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07573-796F-4B9D-8093-BCC2E18E6C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05B2BAD-1392-43B9-9E62-3D37C6E925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C1554A7-DCE5-4C16-8D7A-7C83AAA92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C25054-AEC4-4086-87C2-F533E7C56E4C}"/>
              </a:ext>
            </a:extLst>
          </p:cNvPr>
          <p:cNvSpPr>
            <a:spLocks noGrp="1"/>
          </p:cNvSpPr>
          <p:nvPr>
            <p:ph type="dt" sz="half" idx="10"/>
          </p:nvPr>
        </p:nvSpPr>
        <p:spPr/>
        <p:txBody>
          <a:bodyPr/>
          <a:lstStyle/>
          <a:p>
            <a:fld id="{0A88200F-F039-4E11-BBB7-6972AB4EC889}" type="datetimeFigureOut">
              <a:rPr lang="en-AU" smtClean="0"/>
              <a:t>18/05/2021</a:t>
            </a:fld>
            <a:endParaRPr lang="en-AU"/>
          </a:p>
        </p:txBody>
      </p:sp>
      <p:sp>
        <p:nvSpPr>
          <p:cNvPr id="6" name="Footer Placeholder 5">
            <a:extLst>
              <a:ext uri="{FF2B5EF4-FFF2-40B4-BE49-F238E27FC236}">
                <a16:creationId xmlns:a16="http://schemas.microsoft.com/office/drawing/2014/main" id="{E5CDFC86-FED0-4649-B6DE-1EE69A8340E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A9BCC16-CFA4-4C88-BE79-453361057687}"/>
              </a:ext>
            </a:extLst>
          </p:cNvPr>
          <p:cNvSpPr>
            <a:spLocks noGrp="1"/>
          </p:cNvSpPr>
          <p:nvPr>
            <p:ph type="sldNum" sz="quarter" idx="12"/>
          </p:nvPr>
        </p:nvSpPr>
        <p:spPr/>
        <p:txBody>
          <a:bodyPr/>
          <a:lstStyle/>
          <a:p>
            <a:fld id="{453DEB89-844F-4819-84CA-BF4AA1711206}" type="slidenum">
              <a:rPr lang="en-AU" smtClean="0"/>
              <a:t>‹#›</a:t>
            </a:fld>
            <a:endParaRPr lang="en-AU"/>
          </a:p>
        </p:txBody>
      </p:sp>
    </p:spTree>
    <p:extLst>
      <p:ext uri="{BB962C8B-B14F-4D97-AF65-F5344CB8AC3E}">
        <p14:creationId xmlns:p14="http://schemas.microsoft.com/office/powerpoint/2010/main" val="1910285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938D-25E6-40B0-BC03-3C482ED1C1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3CEAEFB-CC5E-41A8-8D66-BA3204807F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6F2902B-48FC-479B-B12E-3B569E988F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F42938-0445-43E8-88ED-BA9A8F950376}"/>
              </a:ext>
            </a:extLst>
          </p:cNvPr>
          <p:cNvSpPr>
            <a:spLocks noGrp="1"/>
          </p:cNvSpPr>
          <p:nvPr>
            <p:ph type="dt" sz="half" idx="10"/>
          </p:nvPr>
        </p:nvSpPr>
        <p:spPr/>
        <p:txBody>
          <a:bodyPr/>
          <a:lstStyle/>
          <a:p>
            <a:fld id="{0A88200F-F039-4E11-BBB7-6972AB4EC889}" type="datetimeFigureOut">
              <a:rPr lang="en-AU" smtClean="0"/>
              <a:t>18/05/2021</a:t>
            </a:fld>
            <a:endParaRPr lang="en-AU"/>
          </a:p>
        </p:txBody>
      </p:sp>
      <p:sp>
        <p:nvSpPr>
          <p:cNvPr id="6" name="Footer Placeholder 5">
            <a:extLst>
              <a:ext uri="{FF2B5EF4-FFF2-40B4-BE49-F238E27FC236}">
                <a16:creationId xmlns:a16="http://schemas.microsoft.com/office/drawing/2014/main" id="{CE1134A7-30C0-4B62-A4B4-0129FE1F9A9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BEF59B4-8354-4870-9C0E-C2521AE01570}"/>
              </a:ext>
            </a:extLst>
          </p:cNvPr>
          <p:cNvSpPr>
            <a:spLocks noGrp="1"/>
          </p:cNvSpPr>
          <p:nvPr>
            <p:ph type="sldNum" sz="quarter" idx="12"/>
          </p:nvPr>
        </p:nvSpPr>
        <p:spPr/>
        <p:txBody>
          <a:bodyPr/>
          <a:lstStyle/>
          <a:p>
            <a:fld id="{453DEB89-844F-4819-84CA-BF4AA1711206}" type="slidenum">
              <a:rPr lang="en-AU" smtClean="0"/>
              <a:t>‹#›</a:t>
            </a:fld>
            <a:endParaRPr lang="en-AU"/>
          </a:p>
        </p:txBody>
      </p:sp>
    </p:spTree>
    <p:extLst>
      <p:ext uri="{BB962C8B-B14F-4D97-AF65-F5344CB8AC3E}">
        <p14:creationId xmlns:p14="http://schemas.microsoft.com/office/powerpoint/2010/main" val="2605021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9EA26-C3E2-4D2D-96DC-0B2A639124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000BEA8-5E75-41FB-9A9D-FFECB166A1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F9EF8BC-56B4-4027-A3FE-DA592F440B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88200F-F039-4E11-BBB7-6972AB4EC889}" type="datetimeFigureOut">
              <a:rPr lang="en-AU" smtClean="0"/>
              <a:t>18/05/2021</a:t>
            </a:fld>
            <a:endParaRPr lang="en-AU"/>
          </a:p>
        </p:txBody>
      </p:sp>
      <p:sp>
        <p:nvSpPr>
          <p:cNvPr id="5" name="Footer Placeholder 4">
            <a:extLst>
              <a:ext uri="{FF2B5EF4-FFF2-40B4-BE49-F238E27FC236}">
                <a16:creationId xmlns:a16="http://schemas.microsoft.com/office/drawing/2014/main" id="{8296D1F6-4F8A-4F79-A9D0-27F1EA12D2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A8CFBCE-DC70-455D-8BF5-F19AE9900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DEB89-844F-4819-84CA-BF4AA1711206}" type="slidenum">
              <a:rPr lang="en-AU" smtClean="0"/>
              <a:t>‹#›</a:t>
            </a:fld>
            <a:endParaRPr lang="en-AU"/>
          </a:p>
        </p:txBody>
      </p:sp>
    </p:spTree>
    <p:extLst>
      <p:ext uri="{BB962C8B-B14F-4D97-AF65-F5344CB8AC3E}">
        <p14:creationId xmlns:p14="http://schemas.microsoft.com/office/powerpoint/2010/main" val="3236866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emf"/><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tiff"/><Relationship Id="rId11" Type="http://schemas.openxmlformats.org/officeDocument/2006/relationships/image" Target="../media/image9.jpeg"/><Relationship Id="rId5" Type="http://schemas.openxmlformats.org/officeDocument/2006/relationships/image" Target="../media/image3.tif"/><Relationship Id="rId10" Type="http://schemas.openxmlformats.org/officeDocument/2006/relationships/image" Target="../media/image8.png"/><Relationship Id="rId4" Type="http://schemas.openxmlformats.org/officeDocument/2006/relationships/image" Target="../media/image2.tif"/><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Rounded Corners 77">
            <a:extLst>
              <a:ext uri="{FF2B5EF4-FFF2-40B4-BE49-F238E27FC236}">
                <a16:creationId xmlns:a16="http://schemas.microsoft.com/office/drawing/2014/main" id="{A8E55133-D6BD-45E4-8885-109B6381B7EA}"/>
              </a:ext>
            </a:extLst>
          </p:cNvPr>
          <p:cNvSpPr/>
          <p:nvPr/>
        </p:nvSpPr>
        <p:spPr>
          <a:xfrm>
            <a:off x="239248" y="3191958"/>
            <a:ext cx="3721011" cy="1057897"/>
          </a:xfrm>
          <a:prstGeom prst="roundRect">
            <a:avLst>
              <a:gd name="adj" fmla="val 6597"/>
            </a:avLst>
          </a:prstGeom>
          <a:solidFill>
            <a:srgbClr val="6666FF">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3" name="Rectangle: Rounded Corners 82">
            <a:extLst>
              <a:ext uri="{FF2B5EF4-FFF2-40B4-BE49-F238E27FC236}">
                <a16:creationId xmlns:a16="http://schemas.microsoft.com/office/drawing/2014/main" id="{DB5CAE92-B5EC-4EE8-86E2-F8F91AB83EE7}"/>
              </a:ext>
            </a:extLst>
          </p:cNvPr>
          <p:cNvSpPr/>
          <p:nvPr/>
        </p:nvSpPr>
        <p:spPr>
          <a:xfrm>
            <a:off x="248795" y="4411814"/>
            <a:ext cx="3711464" cy="212450"/>
          </a:xfrm>
          <a:prstGeom prst="roundRect">
            <a:avLst>
              <a:gd name="adj" fmla="val 6597"/>
            </a:avLst>
          </a:prstGeom>
          <a:solidFill>
            <a:srgbClr val="6666FF">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1">
                  <a:lumMod val="75000"/>
                </a:schemeClr>
              </a:solidFill>
            </a:endParaRPr>
          </a:p>
        </p:txBody>
      </p:sp>
      <p:pic>
        <p:nvPicPr>
          <p:cNvPr id="1037" name="Picture 1036" descr="A picture containing dark, night sky&#10;&#10;Description automatically generated">
            <a:extLst>
              <a:ext uri="{FF2B5EF4-FFF2-40B4-BE49-F238E27FC236}">
                <a16:creationId xmlns:a16="http://schemas.microsoft.com/office/drawing/2014/main" id="{4AC4D328-77D4-4DC5-9FAF-FBF4566526F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46910" b="41190"/>
          <a:stretch/>
        </p:blipFill>
        <p:spPr>
          <a:xfrm>
            <a:off x="0" y="-19968"/>
            <a:ext cx="12192000" cy="816082"/>
          </a:xfrm>
          <a:prstGeom prst="rect">
            <a:avLst/>
          </a:prstGeom>
        </p:spPr>
      </p:pic>
      <p:sp>
        <p:nvSpPr>
          <p:cNvPr id="1031" name="Rectangle: Rounded Corners 1030">
            <a:extLst>
              <a:ext uri="{FF2B5EF4-FFF2-40B4-BE49-F238E27FC236}">
                <a16:creationId xmlns:a16="http://schemas.microsoft.com/office/drawing/2014/main" id="{A030AD76-2920-47ED-B8D4-6C0D12769691}"/>
              </a:ext>
            </a:extLst>
          </p:cNvPr>
          <p:cNvSpPr/>
          <p:nvPr/>
        </p:nvSpPr>
        <p:spPr>
          <a:xfrm>
            <a:off x="232434" y="1178108"/>
            <a:ext cx="3755981" cy="1825959"/>
          </a:xfrm>
          <a:prstGeom prst="roundRect">
            <a:avLst>
              <a:gd name="adj" fmla="val 6597"/>
            </a:avLst>
          </a:prstGeom>
          <a:solidFill>
            <a:srgbClr val="6666FF">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extBox 6">
            <a:extLst>
              <a:ext uri="{FF2B5EF4-FFF2-40B4-BE49-F238E27FC236}">
                <a16:creationId xmlns:a16="http://schemas.microsoft.com/office/drawing/2014/main" id="{5FF04812-32FF-4C28-A91B-5EA8357F9631}"/>
              </a:ext>
            </a:extLst>
          </p:cNvPr>
          <p:cNvSpPr txBox="1"/>
          <p:nvPr/>
        </p:nvSpPr>
        <p:spPr>
          <a:xfrm>
            <a:off x="3837268" y="750530"/>
            <a:ext cx="4517464" cy="307777"/>
          </a:xfrm>
          <a:prstGeom prst="rect">
            <a:avLst/>
          </a:prstGeom>
          <a:noFill/>
        </p:spPr>
        <p:txBody>
          <a:bodyPr wrap="square" rtlCol="0">
            <a:spAutoFit/>
          </a:bodyPr>
          <a:lstStyle/>
          <a:p>
            <a:pPr algn="ctr"/>
            <a:r>
              <a:rPr lang="en-AU" sz="1400" u="sng" dirty="0">
                <a:latin typeface="Cambria" panose="02040503050406030204" pitchFamily="18" charset="0"/>
                <a:ea typeface="Cambria" panose="02040503050406030204" pitchFamily="18" charset="0"/>
              </a:rPr>
              <a:t>Kathryn Mullany</a:t>
            </a:r>
            <a:r>
              <a:rPr lang="en-AU" sz="1400" baseline="30000" dirty="0">
                <a:latin typeface="Cambria" panose="02040503050406030204" pitchFamily="18" charset="0"/>
                <a:ea typeface="Cambria" panose="02040503050406030204" pitchFamily="18" charset="0"/>
              </a:rPr>
              <a:t>1,2</a:t>
            </a:r>
            <a:r>
              <a:rPr lang="en-AU" sz="1400" dirty="0">
                <a:latin typeface="Cambria" panose="02040503050406030204" pitchFamily="18" charset="0"/>
                <a:ea typeface="Cambria" panose="02040503050406030204" pitchFamily="18" charset="0"/>
              </a:rPr>
              <a:t>, Susan Siew</a:t>
            </a:r>
            <a:r>
              <a:rPr lang="en-AU" sz="1400" baseline="30000" dirty="0">
                <a:latin typeface="Cambria" panose="02040503050406030204" pitchFamily="18" charset="0"/>
                <a:ea typeface="Cambria" panose="02040503050406030204" pitchFamily="18" charset="0"/>
              </a:rPr>
              <a:t>1,2</a:t>
            </a:r>
            <a:r>
              <a:rPr lang="en-AU" sz="1400" dirty="0">
                <a:latin typeface="Cambria" panose="02040503050406030204" pitchFamily="18" charset="0"/>
                <a:ea typeface="Cambria" panose="02040503050406030204" pitchFamily="18" charset="0"/>
              </a:rPr>
              <a:t>, Ian Alexander</a:t>
            </a:r>
            <a:r>
              <a:rPr lang="en-AU" sz="1400" baseline="30000" dirty="0">
                <a:latin typeface="Cambria" panose="02040503050406030204" pitchFamily="18" charset="0"/>
                <a:ea typeface="Cambria" panose="02040503050406030204" pitchFamily="18" charset="0"/>
              </a:rPr>
              <a:t>1,2</a:t>
            </a:r>
            <a:endParaRPr lang="en-AU" sz="1400" dirty="0">
              <a:latin typeface="Cambria" panose="02040503050406030204" pitchFamily="18" charset="0"/>
              <a:ea typeface="Cambria" panose="02040503050406030204" pitchFamily="18" charset="0"/>
            </a:endParaRPr>
          </a:p>
        </p:txBody>
      </p:sp>
      <p:grpSp>
        <p:nvGrpSpPr>
          <p:cNvPr id="1028" name="Group 1027">
            <a:extLst>
              <a:ext uri="{FF2B5EF4-FFF2-40B4-BE49-F238E27FC236}">
                <a16:creationId xmlns:a16="http://schemas.microsoft.com/office/drawing/2014/main" id="{E45C676A-EC44-4C24-B507-0B8C255433B9}"/>
              </a:ext>
            </a:extLst>
          </p:cNvPr>
          <p:cNvGrpSpPr/>
          <p:nvPr/>
        </p:nvGrpSpPr>
        <p:grpSpPr>
          <a:xfrm>
            <a:off x="8266175" y="3524815"/>
            <a:ext cx="3763466" cy="1676938"/>
            <a:chOff x="6774539" y="1932871"/>
            <a:chExt cx="3763466" cy="1676938"/>
          </a:xfrm>
        </p:grpSpPr>
        <p:grpSp>
          <p:nvGrpSpPr>
            <p:cNvPr id="34" name="Group 33">
              <a:extLst>
                <a:ext uri="{FF2B5EF4-FFF2-40B4-BE49-F238E27FC236}">
                  <a16:creationId xmlns:a16="http://schemas.microsoft.com/office/drawing/2014/main" id="{28A06ED0-82BB-43F6-9574-4F9B6035B848}"/>
                </a:ext>
              </a:extLst>
            </p:cNvPr>
            <p:cNvGrpSpPr/>
            <p:nvPr/>
          </p:nvGrpSpPr>
          <p:grpSpPr>
            <a:xfrm>
              <a:off x="7048501" y="1932871"/>
              <a:ext cx="3489504" cy="1010777"/>
              <a:chOff x="4605776" y="2764424"/>
              <a:chExt cx="3489504" cy="1010777"/>
            </a:xfrm>
          </p:grpSpPr>
          <p:sp>
            <p:nvSpPr>
              <p:cNvPr id="35" name="TextBox 34">
                <a:extLst>
                  <a:ext uri="{FF2B5EF4-FFF2-40B4-BE49-F238E27FC236}">
                    <a16:creationId xmlns:a16="http://schemas.microsoft.com/office/drawing/2014/main" id="{A5BE903D-2F85-4E46-9499-158DB4F97A51}"/>
                  </a:ext>
                </a:extLst>
              </p:cNvPr>
              <p:cNvSpPr txBox="1"/>
              <p:nvPr/>
            </p:nvSpPr>
            <p:spPr>
              <a:xfrm>
                <a:off x="7121937" y="3559757"/>
                <a:ext cx="973343" cy="215444"/>
              </a:xfrm>
              <a:prstGeom prst="rect">
                <a:avLst/>
              </a:prstGeom>
              <a:noFill/>
            </p:spPr>
            <p:txBody>
              <a:bodyPr wrap="none" rtlCol="0">
                <a:spAutoFit/>
              </a:bodyPr>
              <a:lstStyle/>
              <a:p>
                <a:r>
                  <a:rPr lang="en-AU" sz="800" b="1" dirty="0">
                    <a:latin typeface="Arial" panose="020B0604020202020204" pitchFamily="34" charset="0"/>
                    <a:cs typeface="Arial" panose="020B0604020202020204" pitchFamily="34" charset="0"/>
                  </a:rPr>
                  <a:t>Protein gradient</a:t>
                </a:r>
              </a:p>
            </p:txBody>
          </p:sp>
          <p:grpSp>
            <p:nvGrpSpPr>
              <p:cNvPr id="36" name="Group 35">
                <a:extLst>
                  <a:ext uri="{FF2B5EF4-FFF2-40B4-BE49-F238E27FC236}">
                    <a16:creationId xmlns:a16="http://schemas.microsoft.com/office/drawing/2014/main" id="{529752FB-103E-4ABF-B2CD-992EA514939B}"/>
                  </a:ext>
                </a:extLst>
              </p:cNvPr>
              <p:cNvGrpSpPr/>
              <p:nvPr/>
            </p:nvGrpSpPr>
            <p:grpSpPr>
              <a:xfrm>
                <a:off x="4605776" y="2764424"/>
                <a:ext cx="3026514" cy="950185"/>
                <a:chOff x="4605776" y="2764424"/>
                <a:chExt cx="3026514" cy="950185"/>
              </a:xfrm>
            </p:grpSpPr>
            <p:pic>
              <p:nvPicPr>
                <p:cNvPr id="37" name="Picture 36" descr="A picture containing text&#10;&#10;Description automatically generated">
                  <a:extLst>
                    <a:ext uri="{FF2B5EF4-FFF2-40B4-BE49-F238E27FC236}">
                      <a16:creationId xmlns:a16="http://schemas.microsoft.com/office/drawing/2014/main" id="{2C0621B0-89BC-4594-B6BF-01C5ECE705DF}"/>
                    </a:ext>
                  </a:extLst>
                </p:cNvPr>
                <p:cNvPicPr>
                  <a:picLocks noChangeAspect="1"/>
                </p:cNvPicPr>
                <p:nvPr/>
              </p:nvPicPr>
              <p:blipFill rotWithShape="1">
                <a:blip r:embed="rId4">
                  <a:extLst>
                    <a:ext uri="{28A0092B-C50C-407E-A947-70E740481C1C}">
                      <a14:useLocalDpi xmlns:a14="http://schemas.microsoft.com/office/drawing/2010/main" val="0"/>
                    </a:ext>
                  </a:extLst>
                </a:blip>
                <a:srcRect l="16856" t="39908" r="37745" b="52784"/>
                <a:stretch/>
              </p:blipFill>
              <p:spPr>
                <a:xfrm>
                  <a:off x="4959349" y="3255963"/>
                  <a:ext cx="2150041" cy="276999"/>
                </a:xfrm>
                <a:prstGeom prst="rect">
                  <a:avLst/>
                </a:prstGeom>
              </p:spPr>
            </p:pic>
            <p:pic>
              <p:nvPicPr>
                <p:cNvPr id="38" name="Picture 37" descr="A picture containing white&#10;&#10;Description automatically generated">
                  <a:extLst>
                    <a:ext uri="{FF2B5EF4-FFF2-40B4-BE49-F238E27FC236}">
                      <a16:creationId xmlns:a16="http://schemas.microsoft.com/office/drawing/2014/main" id="{4C725EA8-AFDB-49E8-A8E2-361FD9D71397}"/>
                    </a:ext>
                  </a:extLst>
                </p:cNvPr>
                <p:cNvPicPr>
                  <a:picLocks noChangeAspect="1"/>
                </p:cNvPicPr>
                <p:nvPr/>
              </p:nvPicPr>
              <p:blipFill rotWithShape="1">
                <a:blip r:embed="rId5">
                  <a:extLst>
                    <a:ext uri="{28A0092B-C50C-407E-A947-70E740481C1C}">
                      <a14:useLocalDpi xmlns:a14="http://schemas.microsoft.com/office/drawing/2010/main" val="0"/>
                    </a:ext>
                  </a:extLst>
                </a:blip>
                <a:srcRect l="17691" t="20348" r="36909" b="72774"/>
                <a:stretch/>
              </p:blipFill>
              <p:spPr>
                <a:xfrm>
                  <a:off x="4959349" y="2995257"/>
                  <a:ext cx="2150041" cy="260705"/>
                </a:xfrm>
                <a:prstGeom prst="rect">
                  <a:avLst/>
                </a:prstGeom>
              </p:spPr>
            </p:pic>
            <p:sp>
              <p:nvSpPr>
                <p:cNvPr id="39" name="Right Triangle 38">
                  <a:extLst>
                    <a:ext uri="{FF2B5EF4-FFF2-40B4-BE49-F238E27FC236}">
                      <a16:creationId xmlns:a16="http://schemas.microsoft.com/office/drawing/2014/main" id="{25F8761A-66ED-400E-BC05-2C0DA5167D7B}"/>
                    </a:ext>
                  </a:extLst>
                </p:cNvPr>
                <p:cNvSpPr/>
                <p:nvPr/>
              </p:nvSpPr>
              <p:spPr>
                <a:xfrm flipH="1">
                  <a:off x="5072459" y="3635737"/>
                  <a:ext cx="694928" cy="78872"/>
                </a:xfrm>
                <a:prstGeom prst="rtTriangl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Narrow" panose="020B0606020202030204" pitchFamily="34" charset="0"/>
                    <a:cs typeface="Aldhabi" panose="020B0604020202020204" pitchFamily="2" charset="-78"/>
                  </a:endParaRPr>
                </a:p>
              </p:txBody>
            </p:sp>
            <p:sp>
              <p:nvSpPr>
                <p:cNvPr id="40" name="Isosceles Triangle 39">
                  <a:extLst>
                    <a:ext uri="{FF2B5EF4-FFF2-40B4-BE49-F238E27FC236}">
                      <a16:creationId xmlns:a16="http://schemas.microsoft.com/office/drawing/2014/main" id="{B059268C-E646-45FB-A541-34E9D45CFF40}"/>
                    </a:ext>
                  </a:extLst>
                </p:cNvPr>
                <p:cNvSpPr/>
                <p:nvPr/>
              </p:nvSpPr>
              <p:spPr>
                <a:xfrm rot="5400000">
                  <a:off x="4859933" y="3086507"/>
                  <a:ext cx="59531" cy="6191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Narrow" panose="020B0606020202030204" pitchFamily="34" charset="0"/>
                    <a:cs typeface="Aldhabi" panose="020B0604020202020204" pitchFamily="2" charset="-78"/>
                  </a:endParaRPr>
                </a:p>
              </p:txBody>
            </p:sp>
            <p:sp>
              <p:nvSpPr>
                <p:cNvPr id="41" name="TextBox 40">
                  <a:extLst>
                    <a:ext uri="{FF2B5EF4-FFF2-40B4-BE49-F238E27FC236}">
                      <a16:creationId xmlns:a16="http://schemas.microsoft.com/office/drawing/2014/main" id="{DD75F966-FEC3-4ECA-A80A-D85098D8F82C}"/>
                    </a:ext>
                  </a:extLst>
                </p:cNvPr>
                <p:cNvSpPr txBox="1"/>
                <p:nvPr/>
              </p:nvSpPr>
              <p:spPr>
                <a:xfrm>
                  <a:off x="4605776" y="3017436"/>
                  <a:ext cx="357790" cy="215444"/>
                </a:xfrm>
                <a:prstGeom prst="rect">
                  <a:avLst/>
                </a:prstGeom>
                <a:noFill/>
              </p:spPr>
              <p:txBody>
                <a:bodyPr wrap="none" rtlCol="0">
                  <a:spAutoFit/>
                </a:bodyPr>
                <a:lstStyle/>
                <a:p>
                  <a:r>
                    <a:rPr lang="en-AU" sz="800" b="1" dirty="0">
                      <a:latin typeface="Arial" panose="020B0604020202020204" pitchFamily="34" charset="0"/>
                      <a:cs typeface="Arial" panose="020B0604020202020204" pitchFamily="34" charset="0"/>
                    </a:rPr>
                    <a:t>120</a:t>
                  </a:r>
                </a:p>
              </p:txBody>
            </p:sp>
            <p:sp>
              <p:nvSpPr>
                <p:cNvPr id="42" name="Isosceles Triangle 41">
                  <a:extLst>
                    <a:ext uri="{FF2B5EF4-FFF2-40B4-BE49-F238E27FC236}">
                      <a16:creationId xmlns:a16="http://schemas.microsoft.com/office/drawing/2014/main" id="{5CE55C40-E0C3-443D-9266-41DF0E60C11C}"/>
                    </a:ext>
                  </a:extLst>
                </p:cNvPr>
                <p:cNvSpPr/>
                <p:nvPr/>
              </p:nvSpPr>
              <p:spPr>
                <a:xfrm rot="5400000">
                  <a:off x="4859933" y="3427809"/>
                  <a:ext cx="59531" cy="6191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Narrow" panose="020B0606020202030204" pitchFamily="34" charset="0"/>
                    <a:cs typeface="Aldhabi" panose="020B0604020202020204" pitchFamily="2" charset="-78"/>
                  </a:endParaRPr>
                </a:p>
              </p:txBody>
            </p:sp>
            <p:sp>
              <p:nvSpPr>
                <p:cNvPr id="43" name="TextBox 42">
                  <a:extLst>
                    <a:ext uri="{FF2B5EF4-FFF2-40B4-BE49-F238E27FC236}">
                      <a16:creationId xmlns:a16="http://schemas.microsoft.com/office/drawing/2014/main" id="{73F193DD-DA81-46D0-9169-482AD64FC687}"/>
                    </a:ext>
                  </a:extLst>
                </p:cNvPr>
                <p:cNvSpPr txBox="1"/>
                <p:nvPr/>
              </p:nvSpPr>
              <p:spPr>
                <a:xfrm>
                  <a:off x="4633348" y="3358738"/>
                  <a:ext cx="401072" cy="215444"/>
                </a:xfrm>
                <a:prstGeom prst="rect">
                  <a:avLst/>
                </a:prstGeom>
                <a:noFill/>
              </p:spPr>
              <p:txBody>
                <a:bodyPr wrap="square" rtlCol="0">
                  <a:spAutoFit/>
                </a:bodyPr>
                <a:lstStyle/>
                <a:p>
                  <a:r>
                    <a:rPr lang="en-AU" sz="800" b="1" dirty="0">
                      <a:latin typeface="Arial" panose="020B0604020202020204" pitchFamily="34" charset="0"/>
                      <a:cs typeface="Arial" panose="020B0604020202020204" pitchFamily="34" charset="0"/>
                    </a:rPr>
                    <a:t>50</a:t>
                  </a:r>
                </a:p>
              </p:txBody>
            </p:sp>
            <p:sp>
              <p:nvSpPr>
                <p:cNvPr id="44" name="TextBox 43">
                  <a:extLst>
                    <a:ext uri="{FF2B5EF4-FFF2-40B4-BE49-F238E27FC236}">
                      <a16:creationId xmlns:a16="http://schemas.microsoft.com/office/drawing/2014/main" id="{98783560-58FF-4714-9085-7312B87973D7}"/>
                    </a:ext>
                  </a:extLst>
                </p:cNvPr>
                <p:cNvSpPr txBox="1"/>
                <p:nvPr/>
              </p:nvSpPr>
              <p:spPr>
                <a:xfrm>
                  <a:off x="7109390" y="2951469"/>
                  <a:ext cx="522900" cy="215444"/>
                </a:xfrm>
                <a:prstGeom prst="rect">
                  <a:avLst/>
                </a:prstGeom>
                <a:noFill/>
              </p:spPr>
              <p:txBody>
                <a:bodyPr wrap="none" rtlCol="0">
                  <a:spAutoFit/>
                </a:bodyPr>
                <a:lstStyle/>
                <a:p>
                  <a:r>
                    <a:rPr lang="en-AU" sz="800" b="1" i="1" dirty="0" err="1">
                      <a:latin typeface="Arial" panose="020B0604020202020204" pitchFamily="34" charset="0"/>
                      <a:cs typeface="Arial" panose="020B0604020202020204" pitchFamily="34" charset="0"/>
                    </a:rPr>
                    <a:t>Viculin</a:t>
                  </a:r>
                  <a:endParaRPr lang="en-AU" sz="800" b="1" i="1"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AFF8BEA4-59ED-4106-803D-4F17F10BEB52}"/>
                    </a:ext>
                  </a:extLst>
                </p:cNvPr>
                <p:cNvSpPr txBox="1"/>
                <p:nvPr/>
              </p:nvSpPr>
              <p:spPr>
                <a:xfrm>
                  <a:off x="7109390" y="3286741"/>
                  <a:ext cx="394660" cy="215444"/>
                </a:xfrm>
                <a:prstGeom prst="rect">
                  <a:avLst/>
                </a:prstGeom>
                <a:noFill/>
              </p:spPr>
              <p:txBody>
                <a:bodyPr wrap="none" rtlCol="0">
                  <a:spAutoFit/>
                </a:bodyPr>
                <a:lstStyle/>
                <a:p>
                  <a:r>
                    <a:rPr lang="en-AU" sz="800" b="1" i="1" dirty="0">
                      <a:latin typeface="Arial" panose="020B0604020202020204" pitchFamily="34" charset="0"/>
                      <a:cs typeface="Arial" panose="020B0604020202020204" pitchFamily="34" charset="0"/>
                    </a:rPr>
                    <a:t>DBT</a:t>
                  </a:r>
                </a:p>
              </p:txBody>
            </p:sp>
            <p:sp>
              <p:nvSpPr>
                <p:cNvPr id="46" name="TextBox 45">
                  <a:extLst>
                    <a:ext uri="{FF2B5EF4-FFF2-40B4-BE49-F238E27FC236}">
                      <a16:creationId xmlns:a16="http://schemas.microsoft.com/office/drawing/2014/main" id="{FD613418-0D60-4C56-9855-61BF530BAC19}"/>
                    </a:ext>
                  </a:extLst>
                </p:cNvPr>
                <p:cNvSpPr txBox="1"/>
                <p:nvPr/>
              </p:nvSpPr>
              <p:spPr>
                <a:xfrm>
                  <a:off x="4633348" y="2849557"/>
                  <a:ext cx="316112" cy="215444"/>
                </a:xfrm>
                <a:prstGeom prst="rect">
                  <a:avLst/>
                </a:prstGeom>
                <a:noFill/>
              </p:spPr>
              <p:txBody>
                <a:bodyPr wrap="none" rtlCol="0">
                  <a:spAutoFit/>
                </a:bodyPr>
                <a:lstStyle/>
                <a:p>
                  <a:r>
                    <a:rPr lang="en-AU" sz="800" b="1" u="sng" dirty="0" err="1">
                      <a:latin typeface="Arial" panose="020B0604020202020204" pitchFamily="34" charset="0"/>
                      <a:cs typeface="Arial" panose="020B0604020202020204" pitchFamily="34" charset="0"/>
                    </a:rPr>
                    <a:t>kD</a:t>
                  </a:r>
                  <a:endParaRPr lang="en-AU" sz="800" b="1" u="sng" dirty="0">
                    <a:latin typeface="Arial" panose="020B0604020202020204" pitchFamily="34" charset="0"/>
                    <a:cs typeface="Arial" panose="020B0604020202020204" pitchFamily="34" charset="0"/>
                  </a:endParaRPr>
                </a:p>
              </p:txBody>
            </p:sp>
            <p:sp>
              <p:nvSpPr>
                <p:cNvPr id="47" name="Right Triangle 46">
                  <a:extLst>
                    <a:ext uri="{FF2B5EF4-FFF2-40B4-BE49-F238E27FC236}">
                      <a16:creationId xmlns:a16="http://schemas.microsoft.com/office/drawing/2014/main" id="{AADFADE0-985D-4C41-BD57-A5BD9E6ADC8A}"/>
                    </a:ext>
                  </a:extLst>
                </p:cNvPr>
                <p:cNvSpPr/>
                <p:nvPr/>
              </p:nvSpPr>
              <p:spPr>
                <a:xfrm flipH="1">
                  <a:off x="6315473" y="3635737"/>
                  <a:ext cx="733028" cy="78872"/>
                </a:xfrm>
                <a:prstGeom prst="rtTriangl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Narrow" panose="020B0606020202030204" pitchFamily="34" charset="0"/>
                    <a:cs typeface="Aldhabi" panose="020B0604020202020204" pitchFamily="2" charset="-78"/>
                  </a:endParaRPr>
                </a:p>
              </p:txBody>
            </p:sp>
            <p:sp>
              <p:nvSpPr>
                <p:cNvPr id="48" name="TextBox 47">
                  <a:extLst>
                    <a:ext uri="{FF2B5EF4-FFF2-40B4-BE49-F238E27FC236}">
                      <a16:creationId xmlns:a16="http://schemas.microsoft.com/office/drawing/2014/main" id="{3D415126-C63E-4049-B3C1-13984C423FB3}"/>
                    </a:ext>
                  </a:extLst>
                </p:cNvPr>
                <p:cNvSpPr txBox="1"/>
                <p:nvPr/>
              </p:nvSpPr>
              <p:spPr>
                <a:xfrm>
                  <a:off x="4889698" y="2791645"/>
                  <a:ext cx="1059906" cy="215444"/>
                </a:xfrm>
                <a:prstGeom prst="rect">
                  <a:avLst/>
                </a:prstGeom>
                <a:noFill/>
              </p:spPr>
              <p:txBody>
                <a:bodyPr wrap="none" rtlCol="0">
                  <a:spAutoFit/>
                </a:bodyPr>
                <a:lstStyle/>
                <a:p>
                  <a:r>
                    <a:rPr lang="en-AU" sz="800" b="1" u="sng" dirty="0">
                      <a:latin typeface="Arial" panose="020B0604020202020204" pitchFamily="34" charset="0"/>
                      <a:cs typeface="Arial" panose="020B0604020202020204" pitchFamily="34" charset="0"/>
                    </a:rPr>
                    <a:t>   MSUD Patient   </a:t>
                  </a:r>
                </a:p>
              </p:txBody>
            </p:sp>
            <p:sp>
              <p:nvSpPr>
                <p:cNvPr id="49" name="TextBox 48">
                  <a:extLst>
                    <a:ext uri="{FF2B5EF4-FFF2-40B4-BE49-F238E27FC236}">
                      <a16:creationId xmlns:a16="http://schemas.microsoft.com/office/drawing/2014/main" id="{9634B8C8-DA46-4ADF-89CB-7D561C0A1D78}"/>
                    </a:ext>
                  </a:extLst>
                </p:cNvPr>
                <p:cNvSpPr txBox="1"/>
                <p:nvPr/>
              </p:nvSpPr>
              <p:spPr>
                <a:xfrm>
                  <a:off x="6125598" y="2764424"/>
                  <a:ext cx="1119217" cy="215444"/>
                </a:xfrm>
                <a:prstGeom prst="rect">
                  <a:avLst/>
                </a:prstGeom>
                <a:noFill/>
              </p:spPr>
              <p:txBody>
                <a:bodyPr wrap="none" rtlCol="0">
                  <a:spAutoFit/>
                </a:bodyPr>
                <a:lstStyle/>
                <a:p>
                  <a:r>
                    <a:rPr lang="en-AU" sz="800" b="1" u="sng" dirty="0">
                      <a:latin typeface="Arial" panose="020B0604020202020204" pitchFamily="34" charset="0"/>
                      <a:cs typeface="Arial" panose="020B0604020202020204" pitchFamily="34" charset="0"/>
                    </a:rPr>
                    <a:t>           DBT +/+       </a:t>
                  </a:r>
                </a:p>
              </p:txBody>
            </p:sp>
          </p:grpSp>
        </p:grpSp>
        <p:sp>
          <p:nvSpPr>
            <p:cNvPr id="1025" name="TextBox 1024">
              <a:extLst>
                <a:ext uri="{FF2B5EF4-FFF2-40B4-BE49-F238E27FC236}">
                  <a16:creationId xmlns:a16="http://schemas.microsoft.com/office/drawing/2014/main" id="{CB0EFBD6-78A3-4EA5-9E15-EAA6B869E293}"/>
                </a:ext>
              </a:extLst>
            </p:cNvPr>
            <p:cNvSpPr txBox="1"/>
            <p:nvPr/>
          </p:nvSpPr>
          <p:spPr>
            <a:xfrm>
              <a:off x="6774539" y="2963478"/>
              <a:ext cx="3587569" cy="646331"/>
            </a:xfrm>
            <a:prstGeom prst="rect">
              <a:avLst/>
            </a:prstGeom>
            <a:noFill/>
          </p:spPr>
          <p:txBody>
            <a:bodyPr wrap="square" rtlCol="0">
              <a:spAutoFit/>
            </a:bodyPr>
            <a:lstStyle/>
            <a:p>
              <a:pPr algn="just"/>
              <a:r>
                <a:rPr lang="en-AU" sz="900" b="1" dirty="0">
                  <a:latin typeface="Arial Narrow" panose="020B0606020202030204" pitchFamily="34" charset="0"/>
                  <a:cs typeface="Aldhabi" panose="020B0604020202020204" pitchFamily="2" charset="-78"/>
                </a:rPr>
                <a:t>Figure 5. </a:t>
              </a:r>
              <a:r>
                <a:rPr lang="en-AU" sz="900" dirty="0">
                  <a:latin typeface="Arial Narrow" panose="020B0606020202030204" pitchFamily="34" charset="0"/>
                  <a:cs typeface="Aldhabi" panose="020B0604020202020204" pitchFamily="2" charset="-78"/>
                </a:rPr>
                <a:t>Western Blot analysis of DBT protein in MSUD patient sample and a normal human liver. DBT protein (~54kD) was partially purified from liver lysates and a gradient amount loaded for each sample (4). Samples were normalised to Vinculin (117kD). </a:t>
              </a:r>
            </a:p>
          </p:txBody>
        </p:sp>
      </p:grpSp>
      <p:sp>
        <p:nvSpPr>
          <p:cNvPr id="19" name="TextBox 18">
            <a:extLst>
              <a:ext uri="{FF2B5EF4-FFF2-40B4-BE49-F238E27FC236}">
                <a16:creationId xmlns:a16="http://schemas.microsoft.com/office/drawing/2014/main" id="{EFA935FD-F2D7-DD45-A222-B2A66D85DC82}"/>
              </a:ext>
            </a:extLst>
          </p:cNvPr>
          <p:cNvSpPr txBox="1"/>
          <p:nvPr/>
        </p:nvSpPr>
        <p:spPr>
          <a:xfrm>
            <a:off x="222909" y="1372851"/>
            <a:ext cx="3733945" cy="1631216"/>
          </a:xfrm>
          <a:prstGeom prst="rect">
            <a:avLst/>
          </a:prstGeom>
          <a:noFill/>
        </p:spPr>
        <p:txBody>
          <a:bodyPr wrap="square" rtlCol="0">
            <a:spAutoFit/>
          </a:bodyPr>
          <a:lstStyle/>
          <a:p>
            <a:pPr algn="just"/>
            <a:r>
              <a:rPr lang="en-US" sz="1000" dirty="0">
                <a:latin typeface="Arial Narrow" panose="020B0604020202020204" pitchFamily="34" charset="0"/>
                <a:cs typeface="Arial Narrow" panose="020B0604020202020204" pitchFamily="34" charset="0"/>
              </a:rPr>
              <a:t>Maple Syrup Urine Disease (MSUD) is a rare, autosomal recessive genetic condition caused by deficiency in branched chain ketoacid dehydrogenase (BCKDH). There are three main genotypes, BCKDHA, BCKDHB and DBT (1). Currently there is no cure for MSUD and patients rely on strict dietary protein restriction or liver transplantation to manage their disease. There is one existing MSUD animal model, a DBT knock out murine model (2) however no humanized disease models. The FRG (Fah</a:t>
            </a:r>
            <a:r>
              <a:rPr lang="en-US" sz="1000" baseline="30000" dirty="0">
                <a:latin typeface="Arial Narrow" panose="020B0604020202020204" pitchFamily="34" charset="0"/>
                <a:cs typeface="Arial Narrow" panose="020B0604020202020204" pitchFamily="34" charset="0"/>
              </a:rPr>
              <a:t>-/-</a:t>
            </a:r>
            <a:r>
              <a:rPr lang="en-US" sz="1000" dirty="0">
                <a:latin typeface="Arial Narrow" panose="020B0604020202020204" pitchFamily="34" charset="0"/>
                <a:cs typeface="Arial Narrow" panose="020B0604020202020204" pitchFamily="34" charset="0"/>
              </a:rPr>
              <a:t>/Rag2</a:t>
            </a:r>
            <a:r>
              <a:rPr lang="en-US" sz="1000" baseline="30000" dirty="0">
                <a:latin typeface="Arial Narrow" panose="020B0604020202020204" pitchFamily="34" charset="0"/>
                <a:cs typeface="Arial Narrow" panose="020B0604020202020204" pitchFamily="34" charset="0"/>
              </a:rPr>
              <a:t>-/-</a:t>
            </a:r>
            <a:r>
              <a:rPr lang="en-US" sz="1000" dirty="0">
                <a:latin typeface="Arial Narrow" panose="020B0604020202020204" pitchFamily="34" charset="0"/>
                <a:cs typeface="Arial Narrow" panose="020B0604020202020204" pitchFamily="34" charset="0"/>
              </a:rPr>
              <a:t>/Il2rg</a:t>
            </a:r>
            <a:r>
              <a:rPr lang="en-US" sz="1000" baseline="30000" dirty="0">
                <a:latin typeface="Arial Narrow" panose="020B0604020202020204" pitchFamily="34" charset="0"/>
                <a:cs typeface="Arial Narrow" panose="020B0604020202020204" pitchFamily="34" charset="0"/>
              </a:rPr>
              <a:t>-/-</a:t>
            </a:r>
            <a:r>
              <a:rPr lang="en-US" sz="1000" dirty="0">
                <a:latin typeface="Arial Narrow" panose="020B0604020202020204" pitchFamily="34" charset="0"/>
                <a:cs typeface="Arial Narrow" panose="020B0604020202020204" pitchFamily="34" charset="0"/>
              </a:rPr>
              <a:t>) mouse is a transgenic mouse which allows for the expansion of human hepatocytes under dietary NTBC withdrawal (3). In this way, the FRG mouse can be used to generate disease models and test potential therapies </a:t>
            </a:r>
            <a:r>
              <a:rPr lang="en-US" sz="1000" i="1" dirty="0">
                <a:latin typeface="Arial Narrow" panose="020B0604020202020204" pitchFamily="34" charset="0"/>
                <a:cs typeface="Arial Narrow" panose="020B0604020202020204" pitchFamily="34" charset="0"/>
              </a:rPr>
              <a:t>in vivo. </a:t>
            </a:r>
          </a:p>
        </p:txBody>
      </p:sp>
      <p:grpSp>
        <p:nvGrpSpPr>
          <p:cNvPr id="33" name="Group 32">
            <a:extLst>
              <a:ext uri="{FF2B5EF4-FFF2-40B4-BE49-F238E27FC236}">
                <a16:creationId xmlns:a16="http://schemas.microsoft.com/office/drawing/2014/main" id="{D7686490-364D-E44B-A944-EB7F130DD028}"/>
              </a:ext>
            </a:extLst>
          </p:cNvPr>
          <p:cNvGrpSpPr/>
          <p:nvPr/>
        </p:nvGrpSpPr>
        <p:grpSpPr>
          <a:xfrm>
            <a:off x="4141646" y="4738112"/>
            <a:ext cx="3828282" cy="1810901"/>
            <a:chOff x="4197750" y="1596237"/>
            <a:chExt cx="3828282" cy="1810901"/>
          </a:xfrm>
        </p:grpSpPr>
        <p:pic>
          <p:nvPicPr>
            <p:cNvPr id="30" name="Picture 29">
              <a:extLst>
                <a:ext uri="{FF2B5EF4-FFF2-40B4-BE49-F238E27FC236}">
                  <a16:creationId xmlns:a16="http://schemas.microsoft.com/office/drawing/2014/main" id="{76CC6EB2-DBB0-9540-AF49-BE56FF552F19}"/>
                </a:ext>
              </a:extLst>
            </p:cNvPr>
            <p:cNvPicPr>
              <a:picLocks noChangeAspect="1"/>
            </p:cNvPicPr>
            <p:nvPr/>
          </p:nvPicPr>
          <p:blipFill>
            <a:blip r:embed="rId6"/>
            <a:stretch>
              <a:fillRect/>
            </a:stretch>
          </p:blipFill>
          <p:spPr>
            <a:xfrm>
              <a:off x="4499260" y="2339113"/>
              <a:ext cx="3362663" cy="430523"/>
            </a:xfrm>
            <a:prstGeom prst="rect">
              <a:avLst/>
            </a:prstGeom>
          </p:spPr>
        </p:pic>
        <p:grpSp>
          <p:nvGrpSpPr>
            <p:cNvPr id="21" name="Group 20">
              <a:extLst>
                <a:ext uri="{FF2B5EF4-FFF2-40B4-BE49-F238E27FC236}">
                  <a16:creationId xmlns:a16="http://schemas.microsoft.com/office/drawing/2014/main" id="{300045F4-F935-5E48-B5A7-2AEC685CA2C9}"/>
                </a:ext>
              </a:extLst>
            </p:cNvPr>
            <p:cNvGrpSpPr/>
            <p:nvPr/>
          </p:nvGrpSpPr>
          <p:grpSpPr>
            <a:xfrm>
              <a:off x="4197750" y="1596237"/>
              <a:ext cx="3828282" cy="1810901"/>
              <a:chOff x="3974996" y="1941178"/>
              <a:chExt cx="3828282" cy="1810901"/>
            </a:xfrm>
          </p:grpSpPr>
          <p:grpSp>
            <p:nvGrpSpPr>
              <p:cNvPr id="1032" name="Group 1031">
                <a:extLst>
                  <a:ext uri="{FF2B5EF4-FFF2-40B4-BE49-F238E27FC236}">
                    <a16:creationId xmlns:a16="http://schemas.microsoft.com/office/drawing/2014/main" id="{206426DA-CF17-4DF3-AA2B-0EB105A2E853}"/>
                  </a:ext>
                </a:extLst>
              </p:cNvPr>
              <p:cNvGrpSpPr/>
              <p:nvPr/>
            </p:nvGrpSpPr>
            <p:grpSpPr>
              <a:xfrm>
                <a:off x="4026754" y="1941178"/>
                <a:ext cx="3776524" cy="1810901"/>
                <a:chOff x="109626" y="4707395"/>
                <a:chExt cx="3776524" cy="1810901"/>
              </a:xfrm>
            </p:grpSpPr>
            <p:grpSp>
              <p:nvGrpSpPr>
                <p:cNvPr id="24" name="Group 23">
                  <a:extLst>
                    <a:ext uri="{FF2B5EF4-FFF2-40B4-BE49-F238E27FC236}">
                      <a16:creationId xmlns:a16="http://schemas.microsoft.com/office/drawing/2014/main" id="{D4C4877A-5080-4A98-AB7A-0A9AC12D84AF}"/>
                    </a:ext>
                  </a:extLst>
                </p:cNvPr>
                <p:cNvGrpSpPr/>
                <p:nvPr/>
              </p:nvGrpSpPr>
              <p:grpSpPr>
                <a:xfrm>
                  <a:off x="359378" y="4882555"/>
                  <a:ext cx="2872954" cy="515554"/>
                  <a:chOff x="3673051" y="4785241"/>
                  <a:chExt cx="2943650" cy="555110"/>
                </a:xfrm>
              </p:grpSpPr>
              <p:pic>
                <p:nvPicPr>
                  <p:cNvPr id="18" name="Picture 17">
                    <a:extLst>
                      <a:ext uri="{FF2B5EF4-FFF2-40B4-BE49-F238E27FC236}">
                        <a16:creationId xmlns:a16="http://schemas.microsoft.com/office/drawing/2014/main" id="{BADCFF4D-4889-4BBC-8838-6971442B88E6}"/>
                      </a:ext>
                    </a:extLst>
                  </p:cNvPr>
                  <p:cNvPicPr>
                    <a:picLocks noChangeAspect="1"/>
                  </p:cNvPicPr>
                  <p:nvPr/>
                </p:nvPicPr>
                <p:blipFill rotWithShape="1">
                  <a:blip r:embed="rId7"/>
                  <a:srcRect l="23914" t="35142" r="44202" b="48208"/>
                  <a:stretch/>
                </p:blipFill>
                <p:spPr>
                  <a:xfrm>
                    <a:off x="4241801" y="4785241"/>
                    <a:ext cx="2374900" cy="555110"/>
                  </a:xfrm>
                  <a:prstGeom prst="rect">
                    <a:avLst/>
                  </a:prstGeom>
                </p:spPr>
              </p:pic>
              <p:sp>
                <p:nvSpPr>
                  <p:cNvPr id="20" name="TextBox 19">
                    <a:extLst>
                      <a:ext uri="{FF2B5EF4-FFF2-40B4-BE49-F238E27FC236}">
                        <a16:creationId xmlns:a16="http://schemas.microsoft.com/office/drawing/2014/main" id="{E15D598F-3304-4DC9-9535-9FEAB5C556E1}"/>
                      </a:ext>
                    </a:extLst>
                  </p:cNvPr>
                  <p:cNvSpPr txBox="1"/>
                  <p:nvPr/>
                </p:nvSpPr>
                <p:spPr>
                  <a:xfrm>
                    <a:off x="3673051" y="4907931"/>
                    <a:ext cx="502918" cy="231974"/>
                  </a:xfrm>
                  <a:prstGeom prst="rect">
                    <a:avLst/>
                  </a:prstGeom>
                  <a:noFill/>
                </p:spPr>
                <p:txBody>
                  <a:bodyPr wrap="none" rtlCol="0">
                    <a:spAutoFit/>
                  </a:bodyPr>
                  <a:lstStyle/>
                  <a:p>
                    <a:r>
                      <a:rPr lang="en-US" sz="800" b="1" dirty="0">
                        <a:latin typeface="Arial Narrow" panose="020B0606020202030204" pitchFamily="34" charset="0"/>
                      </a:rPr>
                      <a:t>1500</a:t>
                    </a:r>
                    <a:r>
                      <a:rPr lang="en-US" sz="600" dirty="0">
                        <a:latin typeface="Arial Narrow" panose="020B0606020202030204" pitchFamily="34" charset="0"/>
                      </a:rPr>
                      <a:t> </a:t>
                    </a:r>
                    <a:r>
                      <a:rPr lang="en-US" sz="800" b="1" dirty="0">
                        <a:latin typeface="Arial Narrow" panose="020B0606020202030204" pitchFamily="34" charset="0"/>
                      </a:rPr>
                      <a:t>bp</a:t>
                    </a:r>
                    <a:endParaRPr lang="en-US" sz="600" b="1" dirty="0">
                      <a:latin typeface="Arial Narrow" panose="020B0606020202030204" pitchFamily="34" charset="0"/>
                    </a:endParaRPr>
                  </a:p>
                </p:txBody>
              </p:sp>
              <p:sp>
                <p:nvSpPr>
                  <p:cNvPr id="11" name="Isosceles Triangle 10">
                    <a:extLst>
                      <a:ext uri="{FF2B5EF4-FFF2-40B4-BE49-F238E27FC236}">
                        <a16:creationId xmlns:a16="http://schemas.microsoft.com/office/drawing/2014/main" id="{7CD222EB-8E92-4BDF-8EAD-3ABEB42003C3}"/>
                      </a:ext>
                    </a:extLst>
                  </p:cNvPr>
                  <p:cNvSpPr/>
                  <p:nvPr/>
                </p:nvSpPr>
                <p:spPr>
                  <a:xfrm rot="5400000">
                    <a:off x="4120404" y="4974532"/>
                    <a:ext cx="84853" cy="8220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latin typeface="Arial Narrow" panose="020B0606020202030204" pitchFamily="34" charset="0"/>
                    </a:endParaRPr>
                  </a:p>
                </p:txBody>
              </p:sp>
            </p:grpSp>
            <p:sp>
              <p:nvSpPr>
                <p:cNvPr id="27" name="TextBox 26">
                  <a:extLst>
                    <a:ext uri="{FF2B5EF4-FFF2-40B4-BE49-F238E27FC236}">
                      <a16:creationId xmlns:a16="http://schemas.microsoft.com/office/drawing/2014/main" id="{2BA3EE65-7DF1-40C9-8D91-59FC2D231430}"/>
                    </a:ext>
                  </a:extLst>
                </p:cNvPr>
                <p:cNvSpPr txBox="1"/>
                <p:nvPr/>
              </p:nvSpPr>
              <p:spPr>
                <a:xfrm>
                  <a:off x="1629543" y="4709903"/>
                  <a:ext cx="1435099" cy="215444"/>
                </a:xfrm>
                <a:prstGeom prst="rect">
                  <a:avLst/>
                </a:prstGeom>
                <a:noFill/>
              </p:spPr>
              <p:txBody>
                <a:bodyPr wrap="square" rtlCol="0">
                  <a:spAutoFit/>
                </a:bodyPr>
                <a:lstStyle/>
                <a:p>
                  <a:r>
                    <a:rPr lang="en-AU" sz="800" b="1" u="sng" dirty="0">
                      <a:latin typeface="Arial" panose="020B0604020202020204" pitchFamily="34" charset="0"/>
                      <a:cs typeface="Arial" panose="020B0604020202020204" pitchFamily="34" charset="0"/>
                    </a:rPr>
                    <a:t>MSUD patient</a:t>
                  </a:r>
                </a:p>
              </p:txBody>
            </p:sp>
            <p:sp>
              <p:nvSpPr>
                <p:cNvPr id="28" name="TextBox 27">
                  <a:extLst>
                    <a:ext uri="{FF2B5EF4-FFF2-40B4-BE49-F238E27FC236}">
                      <a16:creationId xmlns:a16="http://schemas.microsoft.com/office/drawing/2014/main" id="{6A517384-0A83-4CEE-8789-E3D16F8E42DD}"/>
                    </a:ext>
                  </a:extLst>
                </p:cNvPr>
                <p:cNvSpPr txBox="1"/>
                <p:nvPr/>
              </p:nvSpPr>
              <p:spPr>
                <a:xfrm>
                  <a:off x="2367943" y="4707395"/>
                  <a:ext cx="1435099" cy="215444"/>
                </a:xfrm>
                <a:prstGeom prst="rect">
                  <a:avLst/>
                </a:prstGeom>
                <a:noFill/>
              </p:spPr>
              <p:txBody>
                <a:bodyPr wrap="square" rtlCol="0">
                  <a:spAutoFit/>
                </a:bodyPr>
                <a:lstStyle/>
                <a:p>
                  <a:r>
                    <a:rPr lang="en-AU" sz="800" b="1" u="sng" dirty="0">
                      <a:latin typeface="Arial" panose="020B0604020202020204" pitchFamily="34" charset="0"/>
                      <a:cs typeface="Arial" panose="020B0604020202020204" pitchFamily="34" charset="0"/>
                    </a:rPr>
                    <a:t>Positive control</a:t>
                  </a:r>
                </a:p>
              </p:txBody>
            </p:sp>
            <p:sp>
              <p:nvSpPr>
                <p:cNvPr id="25" name="TextBox 24">
                  <a:extLst>
                    <a:ext uri="{FF2B5EF4-FFF2-40B4-BE49-F238E27FC236}">
                      <a16:creationId xmlns:a16="http://schemas.microsoft.com/office/drawing/2014/main" id="{FD4BC793-E46C-4686-8FE0-229A1DF5289A}"/>
                    </a:ext>
                  </a:extLst>
                </p:cNvPr>
                <p:cNvSpPr txBox="1"/>
                <p:nvPr/>
              </p:nvSpPr>
              <p:spPr>
                <a:xfrm>
                  <a:off x="628102" y="4707395"/>
                  <a:ext cx="1002521" cy="215444"/>
                </a:xfrm>
                <a:prstGeom prst="rect">
                  <a:avLst/>
                </a:prstGeom>
                <a:noFill/>
              </p:spPr>
              <p:txBody>
                <a:bodyPr wrap="square" rtlCol="0">
                  <a:spAutoFit/>
                </a:bodyPr>
                <a:lstStyle/>
                <a:p>
                  <a:r>
                    <a:rPr lang="en-AU" sz="800" b="1" u="sng" dirty="0">
                      <a:latin typeface="Arial" panose="020B0604020202020204" pitchFamily="34" charset="0"/>
                      <a:cs typeface="Arial" panose="020B0604020202020204" pitchFamily="34" charset="0"/>
                    </a:rPr>
                    <a:t>Wild Type Cells</a:t>
                  </a:r>
                </a:p>
              </p:txBody>
            </p:sp>
            <p:sp>
              <p:nvSpPr>
                <p:cNvPr id="29" name="TextBox 28">
                  <a:extLst>
                    <a:ext uri="{FF2B5EF4-FFF2-40B4-BE49-F238E27FC236}">
                      <a16:creationId xmlns:a16="http://schemas.microsoft.com/office/drawing/2014/main" id="{D60AA0D9-B2C6-4FA7-A3DE-36F1505A2923}"/>
                    </a:ext>
                  </a:extLst>
                </p:cNvPr>
                <p:cNvSpPr txBox="1"/>
                <p:nvPr/>
              </p:nvSpPr>
              <p:spPr>
                <a:xfrm>
                  <a:off x="109626" y="5871965"/>
                  <a:ext cx="3776524" cy="646331"/>
                </a:xfrm>
                <a:prstGeom prst="rect">
                  <a:avLst/>
                </a:prstGeom>
                <a:noFill/>
              </p:spPr>
              <p:txBody>
                <a:bodyPr wrap="square" rtlCol="0">
                  <a:spAutoFit/>
                </a:bodyPr>
                <a:lstStyle/>
                <a:p>
                  <a:pPr algn="just"/>
                  <a:r>
                    <a:rPr lang="en-AU" sz="900" b="1" dirty="0">
                      <a:latin typeface="Arial Narrow" panose="020B0606020202030204" pitchFamily="34" charset="0"/>
                    </a:rPr>
                    <a:t>Figure 3. A. </a:t>
                  </a:r>
                  <a:r>
                    <a:rPr lang="en-AU" sz="900" dirty="0">
                      <a:latin typeface="Arial Narrow" panose="020B0606020202030204" pitchFamily="34" charset="0"/>
                    </a:rPr>
                    <a:t>DBT gene size discrepancy between wildtype cDNA (Huh7 cell line) and MSUD patient cDNA (MSUD Liver) isolated with gel electrophoresis </a:t>
                  </a:r>
                  <a:r>
                    <a:rPr lang="en-AU" sz="900" b="1" dirty="0">
                      <a:latin typeface="Arial Narrow" panose="020B0606020202030204" pitchFamily="34" charset="0"/>
                    </a:rPr>
                    <a:t>B. </a:t>
                  </a:r>
                  <a:r>
                    <a:rPr lang="en-AU" sz="900" dirty="0">
                      <a:latin typeface="Arial Narrow" panose="020B0606020202030204" pitchFamily="34" charset="0"/>
                    </a:rPr>
                    <a:t>Sanger sequencing of MSUD patient cDNA across DBT exon 8 to exon 10 demonstrates absence of exon 9.</a:t>
                  </a:r>
                </a:p>
              </p:txBody>
            </p:sp>
          </p:grpSp>
          <p:sp>
            <p:nvSpPr>
              <p:cNvPr id="2" name="TextBox 1">
                <a:extLst>
                  <a:ext uri="{FF2B5EF4-FFF2-40B4-BE49-F238E27FC236}">
                    <a16:creationId xmlns:a16="http://schemas.microsoft.com/office/drawing/2014/main" id="{487451B3-64E0-6146-8CD0-E82654547C93}"/>
                  </a:ext>
                </a:extLst>
              </p:cNvPr>
              <p:cNvSpPr txBox="1"/>
              <p:nvPr/>
            </p:nvSpPr>
            <p:spPr>
              <a:xfrm>
                <a:off x="3974996" y="1969308"/>
                <a:ext cx="317716" cy="369332"/>
              </a:xfrm>
              <a:prstGeom prst="rect">
                <a:avLst/>
              </a:prstGeom>
              <a:noFill/>
            </p:spPr>
            <p:txBody>
              <a:bodyPr wrap="none" rtlCol="0">
                <a:spAutoFit/>
              </a:bodyPr>
              <a:lstStyle/>
              <a:p>
                <a:r>
                  <a:rPr lang="en-US" dirty="0"/>
                  <a:t>A</a:t>
                </a:r>
              </a:p>
            </p:txBody>
          </p:sp>
          <p:sp>
            <p:nvSpPr>
              <p:cNvPr id="50" name="TextBox 49">
                <a:extLst>
                  <a:ext uri="{FF2B5EF4-FFF2-40B4-BE49-F238E27FC236}">
                    <a16:creationId xmlns:a16="http://schemas.microsoft.com/office/drawing/2014/main" id="{AC97967A-5C26-004D-B9A4-A4D8650065AD}"/>
                  </a:ext>
                </a:extLst>
              </p:cNvPr>
              <p:cNvSpPr txBox="1"/>
              <p:nvPr/>
            </p:nvSpPr>
            <p:spPr>
              <a:xfrm>
                <a:off x="3974996" y="2615341"/>
                <a:ext cx="317716" cy="369332"/>
              </a:xfrm>
              <a:prstGeom prst="rect">
                <a:avLst/>
              </a:prstGeom>
              <a:noFill/>
            </p:spPr>
            <p:txBody>
              <a:bodyPr wrap="square" rtlCol="0">
                <a:spAutoFit/>
              </a:bodyPr>
              <a:lstStyle/>
              <a:p>
                <a:r>
                  <a:rPr lang="en-US" dirty="0"/>
                  <a:t>B</a:t>
                </a:r>
              </a:p>
            </p:txBody>
          </p:sp>
        </p:grpSp>
      </p:grpSp>
      <p:sp>
        <p:nvSpPr>
          <p:cNvPr id="57" name="TextBox 56">
            <a:extLst>
              <a:ext uri="{FF2B5EF4-FFF2-40B4-BE49-F238E27FC236}">
                <a16:creationId xmlns:a16="http://schemas.microsoft.com/office/drawing/2014/main" id="{BDF56521-6CAA-4730-98AB-9DD16623DD0B}"/>
              </a:ext>
            </a:extLst>
          </p:cNvPr>
          <p:cNvSpPr txBox="1"/>
          <p:nvPr/>
        </p:nvSpPr>
        <p:spPr>
          <a:xfrm>
            <a:off x="200101" y="3356509"/>
            <a:ext cx="3753746" cy="861774"/>
          </a:xfrm>
          <a:prstGeom prst="rect">
            <a:avLst/>
          </a:prstGeom>
          <a:noFill/>
        </p:spPr>
        <p:txBody>
          <a:bodyPr wrap="square" rtlCol="0">
            <a:spAutoFit/>
          </a:bodyPr>
          <a:lstStyle/>
          <a:p>
            <a:pPr algn="just"/>
            <a:r>
              <a:rPr lang="en-US" sz="1000" dirty="0">
                <a:latin typeface="Arial Narrow" panose="020B0604020202020204" pitchFamily="34" charset="0"/>
                <a:cs typeface="Arial Narrow" panose="020B0604020202020204" pitchFamily="34" charset="0"/>
              </a:rPr>
              <a:t>Human MSUD affected hepatocytes were obtained through our collaboration with the Australian Liver Transplant program at The Children’s Hospital at </a:t>
            </a:r>
            <a:r>
              <a:rPr lang="en-US" sz="1000" dirty="0" err="1">
                <a:latin typeface="Arial Narrow" panose="020B0604020202020204" pitchFamily="34" charset="0"/>
                <a:cs typeface="Arial Narrow" panose="020B0604020202020204" pitchFamily="34" charset="0"/>
              </a:rPr>
              <a:t>Westmead</a:t>
            </a:r>
            <a:r>
              <a:rPr lang="en-US" sz="1000" dirty="0">
                <a:latin typeface="Arial Narrow" panose="020B0604020202020204" pitchFamily="34" charset="0"/>
                <a:cs typeface="Arial Narrow" panose="020B0604020202020204" pitchFamily="34" charset="0"/>
              </a:rPr>
              <a:t>. Genomic mRNA was extracted and utilized to characterize the MSUD genotype. FRG mice were injected with 10^6 human hepatocytes and exposed to a standard NTBC withdrawal cycle (2). </a:t>
            </a:r>
            <a:endParaRPr lang="en-US" sz="1000" dirty="0">
              <a:latin typeface="Arial Narrow" panose="020B0606020202030204" pitchFamily="34" charset="0"/>
              <a:cs typeface="Arial Narrow" panose="020B0604020202020204" pitchFamily="34" charset="0"/>
            </a:endParaRPr>
          </a:p>
        </p:txBody>
      </p:sp>
      <p:grpSp>
        <p:nvGrpSpPr>
          <p:cNvPr id="22" name="Group 21">
            <a:extLst>
              <a:ext uri="{FF2B5EF4-FFF2-40B4-BE49-F238E27FC236}">
                <a16:creationId xmlns:a16="http://schemas.microsoft.com/office/drawing/2014/main" id="{60CB4B9E-B265-493F-B944-F31C6B996A36}"/>
              </a:ext>
            </a:extLst>
          </p:cNvPr>
          <p:cNvGrpSpPr/>
          <p:nvPr/>
        </p:nvGrpSpPr>
        <p:grpSpPr>
          <a:xfrm>
            <a:off x="248795" y="4681798"/>
            <a:ext cx="3662558" cy="2039800"/>
            <a:chOff x="419041" y="4645309"/>
            <a:chExt cx="3516912" cy="2039800"/>
          </a:xfrm>
        </p:grpSpPr>
        <p:pic>
          <p:nvPicPr>
            <p:cNvPr id="16" name="Picture 15" descr="Diagram&#10;&#10;Description automatically generated">
              <a:extLst>
                <a:ext uri="{FF2B5EF4-FFF2-40B4-BE49-F238E27FC236}">
                  <a16:creationId xmlns:a16="http://schemas.microsoft.com/office/drawing/2014/main" id="{AE2A383E-DB45-4A5C-AC72-AA5490C59C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761" y="4645309"/>
              <a:ext cx="3379666" cy="1494197"/>
            </a:xfrm>
            <a:prstGeom prst="rect">
              <a:avLst/>
            </a:prstGeom>
          </p:spPr>
        </p:pic>
        <p:sp>
          <p:nvSpPr>
            <p:cNvPr id="1027" name="TextBox 1026">
              <a:extLst>
                <a:ext uri="{FF2B5EF4-FFF2-40B4-BE49-F238E27FC236}">
                  <a16:creationId xmlns:a16="http://schemas.microsoft.com/office/drawing/2014/main" id="{4E199B27-5F70-49FC-8DFB-507B1C6E14B0}"/>
                </a:ext>
              </a:extLst>
            </p:cNvPr>
            <p:cNvSpPr txBox="1"/>
            <p:nvPr/>
          </p:nvSpPr>
          <p:spPr>
            <a:xfrm>
              <a:off x="419041" y="6038778"/>
              <a:ext cx="3516912" cy="646331"/>
            </a:xfrm>
            <a:prstGeom prst="rect">
              <a:avLst/>
            </a:prstGeom>
            <a:noFill/>
          </p:spPr>
          <p:txBody>
            <a:bodyPr wrap="square" rtlCol="0">
              <a:spAutoFit/>
            </a:bodyPr>
            <a:lstStyle/>
            <a:p>
              <a:pPr algn="just"/>
              <a:r>
                <a:rPr lang="en-AU" sz="900" b="1" dirty="0">
                  <a:latin typeface="Arial Narrow" panose="020B0606020202030204" pitchFamily="34" charset="0"/>
                </a:rPr>
                <a:t>Figure 1. </a:t>
              </a:r>
              <a:r>
                <a:rPr lang="en-AU" sz="900" dirty="0">
                  <a:latin typeface="Arial Narrow" panose="020B0606020202030204" pitchFamily="34" charset="0"/>
                </a:rPr>
                <a:t>Next generation genomic sequencing of the MSUD gene revealed a novel mutation in the DBT gene (1p21.1 [c.1209+1G&gt;A]). This insertional mutation was predicted to disrupt the splice site of exon 9, resulting in truncated mRNA and protein with major catalytic domain disruption.</a:t>
              </a:r>
            </a:p>
          </p:txBody>
        </p:sp>
      </p:grpSp>
      <p:pic>
        <p:nvPicPr>
          <p:cNvPr id="60" name="Picture 59" descr="A picture containing text, businesscard&#10;&#10;Description automatically generated">
            <a:extLst>
              <a:ext uri="{FF2B5EF4-FFF2-40B4-BE49-F238E27FC236}">
                <a16:creationId xmlns:a16="http://schemas.microsoft.com/office/drawing/2014/main" id="{1311D2A5-E792-4EDC-A4AD-20B6FCDD7F26}"/>
              </a:ext>
            </a:extLst>
          </p:cNvPr>
          <p:cNvPicPr>
            <a:picLocks noChangeAspect="1"/>
          </p:cNvPicPr>
          <p:nvPr/>
        </p:nvPicPr>
        <p:blipFill rotWithShape="1">
          <a:blip r:embed="rId9">
            <a:extLst>
              <a:ext uri="{28A0092B-C50C-407E-A947-70E740481C1C}">
                <a14:useLocalDpi xmlns:a14="http://schemas.microsoft.com/office/drawing/2010/main" val="0"/>
              </a:ext>
            </a:extLst>
          </a:blip>
          <a:srcRect l="9333" t="13653" r="34917" b="36204"/>
          <a:stretch/>
        </p:blipFill>
        <p:spPr>
          <a:xfrm>
            <a:off x="4249961" y="1652072"/>
            <a:ext cx="3763696" cy="2369598"/>
          </a:xfrm>
          <a:prstGeom prst="rect">
            <a:avLst/>
          </a:prstGeom>
        </p:spPr>
      </p:pic>
      <p:sp>
        <p:nvSpPr>
          <p:cNvPr id="61" name="TextBox 60">
            <a:extLst>
              <a:ext uri="{FF2B5EF4-FFF2-40B4-BE49-F238E27FC236}">
                <a16:creationId xmlns:a16="http://schemas.microsoft.com/office/drawing/2014/main" id="{7121720E-4A57-4AAF-B5F6-CF0499AED864}"/>
              </a:ext>
            </a:extLst>
          </p:cNvPr>
          <p:cNvSpPr txBox="1"/>
          <p:nvPr/>
        </p:nvSpPr>
        <p:spPr>
          <a:xfrm>
            <a:off x="4199873" y="4042482"/>
            <a:ext cx="3710763" cy="369332"/>
          </a:xfrm>
          <a:prstGeom prst="rect">
            <a:avLst/>
          </a:prstGeom>
          <a:noFill/>
        </p:spPr>
        <p:txBody>
          <a:bodyPr wrap="square" rtlCol="0">
            <a:spAutoFit/>
          </a:bodyPr>
          <a:lstStyle/>
          <a:p>
            <a:pPr algn="just"/>
            <a:r>
              <a:rPr lang="en-AU" sz="900" b="1" dirty="0">
                <a:latin typeface="Arial Narrow" panose="020B0606020202030204" pitchFamily="34" charset="0"/>
              </a:rPr>
              <a:t>Figure 2. </a:t>
            </a:r>
            <a:r>
              <a:rPr lang="en-AU" sz="900" dirty="0">
                <a:latin typeface="Arial Narrow" panose="020B0606020202030204" pitchFamily="34" charset="0"/>
              </a:rPr>
              <a:t>Humanised mouse model of MSUD. Donated explant liver is processed to isolate and preserve MSUD affected hepatocyte and then injected into FRG mice.</a:t>
            </a:r>
          </a:p>
        </p:txBody>
      </p:sp>
      <p:sp>
        <p:nvSpPr>
          <p:cNvPr id="63" name="TextBox 62">
            <a:extLst>
              <a:ext uri="{FF2B5EF4-FFF2-40B4-BE49-F238E27FC236}">
                <a16:creationId xmlns:a16="http://schemas.microsoft.com/office/drawing/2014/main" id="{A633D7A0-6088-4048-88FE-ADFB45314318}"/>
              </a:ext>
            </a:extLst>
          </p:cNvPr>
          <p:cNvSpPr txBox="1"/>
          <p:nvPr/>
        </p:nvSpPr>
        <p:spPr>
          <a:xfrm>
            <a:off x="4459362" y="986544"/>
            <a:ext cx="3284874" cy="338554"/>
          </a:xfrm>
          <a:prstGeom prst="rect">
            <a:avLst/>
          </a:prstGeom>
          <a:noFill/>
        </p:spPr>
        <p:txBody>
          <a:bodyPr wrap="none" rtlCol="0">
            <a:spAutoFit/>
          </a:bodyPr>
          <a:lstStyle/>
          <a:p>
            <a:pPr algn="ctr"/>
            <a:r>
              <a:rPr lang="en-AU" sz="800" i="1" dirty="0">
                <a:latin typeface="Cambria" panose="02040503050406030204" pitchFamily="18" charset="0"/>
                <a:ea typeface="Cambria" panose="02040503050406030204" pitchFamily="18" charset="0"/>
              </a:rPr>
              <a:t>1. Gene Therapy Research Unit, The Children’s Medical Research Institute</a:t>
            </a:r>
          </a:p>
          <a:p>
            <a:pPr algn="ctr"/>
            <a:r>
              <a:rPr lang="en-AU" sz="800" i="1" dirty="0">
                <a:latin typeface="Cambria" panose="02040503050406030204" pitchFamily="18" charset="0"/>
                <a:ea typeface="Cambria" panose="02040503050406030204" pitchFamily="18" charset="0"/>
              </a:rPr>
              <a:t>2. The Children’s Hospital at Westmead</a:t>
            </a:r>
          </a:p>
        </p:txBody>
      </p:sp>
      <p:pic>
        <p:nvPicPr>
          <p:cNvPr id="1024" name="Picture 2" descr="Westmead Research Hub">
            <a:extLst>
              <a:ext uri="{FF2B5EF4-FFF2-40B4-BE49-F238E27FC236}">
                <a16:creationId xmlns:a16="http://schemas.microsoft.com/office/drawing/2014/main" id="{AF4BBE30-6163-4F28-BE0B-D7868B53CB3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0844" b="27733"/>
          <a:stretch/>
        </p:blipFill>
        <p:spPr bwMode="auto">
          <a:xfrm>
            <a:off x="129860" y="44015"/>
            <a:ext cx="1336990" cy="687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Children's Hospital Westmead - ARA Endowment FundARA Endowment Fund">
            <a:extLst>
              <a:ext uri="{FF2B5EF4-FFF2-40B4-BE49-F238E27FC236}">
                <a16:creationId xmlns:a16="http://schemas.microsoft.com/office/drawing/2014/main" id="{5D9B8A3E-DA2D-4B5E-9A5E-D55E3F9B6CC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6252" b="13492"/>
          <a:stretch/>
        </p:blipFill>
        <p:spPr bwMode="auto">
          <a:xfrm>
            <a:off x="10619954" y="53623"/>
            <a:ext cx="1442186" cy="69204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5D52C2A7-A401-4500-99A2-BD03E0B45C49}"/>
              </a:ext>
            </a:extLst>
          </p:cNvPr>
          <p:cNvPicPr>
            <a:picLocks noChangeAspect="1"/>
          </p:cNvPicPr>
          <p:nvPr/>
        </p:nvPicPr>
        <p:blipFill rotWithShape="1">
          <a:blip r:embed="rId12"/>
          <a:srcRect l="34444" t="32541" r="13106" b="37459"/>
          <a:stretch/>
        </p:blipFill>
        <p:spPr>
          <a:xfrm>
            <a:off x="8224369" y="1178880"/>
            <a:ext cx="3808366" cy="1361445"/>
          </a:xfrm>
          <a:prstGeom prst="rect">
            <a:avLst/>
          </a:prstGeom>
        </p:spPr>
      </p:pic>
      <p:sp>
        <p:nvSpPr>
          <p:cNvPr id="75" name="TextBox 74">
            <a:extLst>
              <a:ext uri="{FF2B5EF4-FFF2-40B4-BE49-F238E27FC236}">
                <a16:creationId xmlns:a16="http://schemas.microsoft.com/office/drawing/2014/main" id="{BDD9809F-75FA-4DE3-AA5C-5987EEC2B972}"/>
              </a:ext>
            </a:extLst>
          </p:cNvPr>
          <p:cNvSpPr txBox="1"/>
          <p:nvPr/>
        </p:nvSpPr>
        <p:spPr>
          <a:xfrm>
            <a:off x="8224369" y="2548828"/>
            <a:ext cx="3808366" cy="784830"/>
          </a:xfrm>
          <a:prstGeom prst="rect">
            <a:avLst/>
          </a:prstGeom>
          <a:noFill/>
        </p:spPr>
        <p:txBody>
          <a:bodyPr wrap="square" rtlCol="0">
            <a:spAutoFit/>
          </a:bodyPr>
          <a:lstStyle/>
          <a:p>
            <a:pPr algn="just"/>
            <a:r>
              <a:rPr lang="en-AU" sz="900" b="1" dirty="0">
                <a:latin typeface="Arial Narrow" panose="020B0606020202030204" pitchFamily="34" charset="0"/>
                <a:cs typeface="Aldhabi" panose="020B0604020202020204" pitchFamily="2" charset="-78"/>
              </a:rPr>
              <a:t>Figure 4. A. </a:t>
            </a:r>
            <a:r>
              <a:rPr lang="en-AU" sz="900" dirty="0">
                <a:latin typeface="Arial Narrow" panose="020B0606020202030204" pitchFamily="34" charset="0"/>
                <a:cs typeface="Aldhabi" panose="020B0604020202020204" pitchFamily="2" charset="-78"/>
              </a:rPr>
              <a:t>Human albumin concertation in FRG mice engrafted with human MSUD affected hepatocytes. Rising human albumin levels reflect expanding human hepatocyte numbers with maximal engraftment at approximately 90%.</a:t>
            </a:r>
            <a:r>
              <a:rPr lang="en-AU" sz="900" b="1" dirty="0">
                <a:latin typeface="Arial Narrow" panose="020B0606020202030204" pitchFamily="34" charset="0"/>
                <a:cs typeface="Aldhabi" panose="020B0604020202020204" pitchFamily="2" charset="-78"/>
              </a:rPr>
              <a:t> B. </a:t>
            </a:r>
            <a:r>
              <a:rPr lang="en-AU" sz="900" dirty="0">
                <a:latin typeface="Arial Narrow" panose="020B0606020202030204" pitchFamily="34" charset="0"/>
                <a:cs typeface="Aldhabi" panose="020B0604020202020204" pitchFamily="2" charset="-78"/>
              </a:rPr>
              <a:t>Elevation in L-</a:t>
            </a:r>
            <a:r>
              <a:rPr lang="en-AU" sz="900" dirty="0" err="1">
                <a:latin typeface="Arial Narrow" panose="020B0606020202030204" pitchFamily="34" charset="0"/>
                <a:cs typeface="Aldhabi" panose="020B0604020202020204" pitchFamily="2" charset="-78"/>
              </a:rPr>
              <a:t>alloisoleucine</a:t>
            </a:r>
            <a:r>
              <a:rPr lang="en-AU" sz="900" dirty="0">
                <a:latin typeface="Arial Narrow" panose="020B0606020202030204" pitchFamily="34" charset="0"/>
                <a:cs typeface="Aldhabi" panose="020B0604020202020204" pitchFamily="2" charset="-78"/>
              </a:rPr>
              <a:t> level in FRG </a:t>
            </a:r>
            <a:r>
              <a:rPr lang="en-AU" sz="900" dirty="0" err="1">
                <a:latin typeface="Arial Narrow" panose="020B0606020202030204" pitchFamily="34" charset="0"/>
                <a:cs typeface="Aldhabi" panose="020B0604020202020204" pitchFamily="2" charset="-78"/>
              </a:rPr>
              <a:t>hMSUD</a:t>
            </a:r>
            <a:r>
              <a:rPr lang="en-AU" sz="900" dirty="0">
                <a:latin typeface="Arial Narrow" panose="020B0606020202030204" pitchFamily="34" charset="0"/>
                <a:cs typeface="Aldhabi" panose="020B0604020202020204" pitchFamily="2" charset="-78"/>
              </a:rPr>
              <a:t> when in catabolic physiological state at 60% </a:t>
            </a:r>
            <a:r>
              <a:rPr lang="en-AU" sz="900" dirty="0" err="1">
                <a:latin typeface="Arial Narrow" panose="020B0606020202030204" pitchFamily="34" charset="0"/>
                <a:cs typeface="Aldhabi" panose="020B0604020202020204" pitchFamily="2" charset="-78"/>
              </a:rPr>
              <a:t>engraftement</a:t>
            </a:r>
            <a:r>
              <a:rPr lang="en-AU" sz="900" dirty="0">
                <a:latin typeface="Arial Narrow" panose="020B0606020202030204" pitchFamily="34" charset="0"/>
                <a:cs typeface="Aldhabi" panose="020B0604020202020204" pitchFamily="2" charset="-78"/>
              </a:rPr>
              <a:t>. </a:t>
            </a:r>
          </a:p>
        </p:txBody>
      </p:sp>
      <p:sp>
        <p:nvSpPr>
          <p:cNvPr id="1033" name="TextBox 1032">
            <a:extLst>
              <a:ext uri="{FF2B5EF4-FFF2-40B4-BE49-F238E27FC236}">
                <a16:creationId xmlns:a16="http://schemas.microsoft.com/office/drawing/2014/main" id="{ED5FCCDD-8D2D-4735-909D-540E6E77FE21}"/>
              </a:ext>
            </a:extLst>
          </p:cNvPr>
          <p:cNvSpPr txBox="1"/>
          <p:nvPr/>
        </p:nvSpPr>
        <p:spPr>
          <a:xfrm>
            <a:off x="222910" y="1175767"/>
            <a:ext cx="1434624" cy="307777"/>
          </a:xfrm>
          <a:prstGeom prst="rect">
            <a:avLst/>
          </a:prstGeom>
          <a:noFill/>
        </p:spPr>
        <p:txBody>
          <a:bodyPr wrap="none" rtlCol="0">
            <a:spAutoFit/>
          </a:bodyPr>
          <a:lstStyle/>
          <a:p>
            <a:r>
              <a:rPr lang="en-AU" sz="1400" dirty="0">
                <a:solidFill>
                  <a:schemeClr val="accent1">
                    <a:lumMod val="50000"/>
                  </a:schemeClr>
                </a:solidFill>
                <a:latin typeface="Cambria" panose="02040503050406030204" pitchFamily="18" charset="0"/>
                <a:ea typeface="Cambria" panose="02040503050406030204" pitchFamily="18" charset="0"/>
              </a:rPr>
              <a:t>INTRODUCTION</a:t>
            </a:r>
            <a:endParaRPr lang="en-AU" dirty="0">
              <a:solidFill>
                <a:schemeClr val="accent1">
                  <a:lumMod val="50000"/>
                </a:schemeClr>
              </a:solidFill>
              <a:latin typeface="Cambria" panose="02040503050406030204" pitchFamily="18" charset="0"/>
              <a:ea typeface="Cambria" panose="02040503050406030204" pitchFamily="18" charset="0"/>
            </a:endParaRPr>
          </a:p>
        </p:txBody>
      </p:sp>
      <p:sp>
        <p:nvSpPr>
          <p:cNvPr id="79" name="TextBox 78">
            <a:extLst>
              <a:ext uri="{FF2B5EF4-FFF2-40B4-BE49-F238E27FC236}">
                <a16:creationId xmlns:a16="http://schemas.microsoft.com/office/drawing/2014/main" id="{2B433EC5-94ED-460B-B66E-9EACA552F39F}"/>
              </a:ext>
            </a:extLst>
          </p:cNvPr>
          <p:cNvSpPr txBox="1"/>
          <p:nvPr/>
        </p:nvSpPr>
        <p:spPr>
          <a:xfrm>
            <a:off x="193688" y="3153755"/>
            <a:ext cx="987771" cy="307777"/>
          </a:xfrm>
          <a:prstGeom prst="rect">
            <a:avLst/>
          </a:prstGeom>
          <a:noFill/>
        </p:spPr>
        <p:txBody>
          <a:bodyPr wrap="none" rtlCol="0">
            <a:spAutoFit/>
          </a:bodyPr>
          <a:lstStyle/>
          <a:p>
            <a:r>
              <a:rPr lang="en-AU" sz="1400" dirty="0">
                <a:solidFill>
                  <a:schemeClr val="accent1">
                    <a:lumMod val="50000"/>
                  </a:schemeClr>
                </a:solidFill>
                <a:latin typeface="Cambria" panose="02040503050406030204" pitchFamily="18" charset="0"/>
                <a:ea typeface="Cambria" panose="02040503050406030204" pitchFamily="18" charset="0"/>
              </a:rPr>
              <a:t>METHODS</a:t>
            </a:r>
            <a:endParaRPr lang="en-AU" dirty="0">
              <a:solidFill>
                <a:schemeClr val="accent1">
                  <a:lumMod val="50000"/>
                </a:schemeClr>
              </a:solidFill>
              <a:latin typeface="Cambria" panose="02040503050406030204" pitchFamily="18" charset="0"/>
              <a:ea typeface="Cambria" panose="02040503050406030204" pitchFamily="18" charset="0"/>
            </a:endParaRPr>
          </a:p>
        </p:txBody>
      </p:sp>
      <p:sp>
        <p:nvSpPr>
          <p:cNvPr id="82" name="TextBox 81">
            <a:extLst>
              <a:ext uri="{FF2B5EF4-FFF2-40B4-BE49-F238E27FC236}">
                <a16:creationId xmlns:a16="http://schemas.microsoft.com/office/drawing/2014/main" id="{4FA147BC-A32D-4B9F-ACAC-F25F85820980}"/>
              </a:ext>
            </a:extLst>
          </p:cNvPr>
          <p:cNvSpPr txBox="1"/>
          <p:nvPr/>
        </p:nvSpPr>
        <p:spPr>
          <a:xfrm>
            <a:off x="222909" y="4354076"/>
            <a:ext cx="879600" cy="307777"/>
          </a:xfrm>
          <a:prstGeom prst="rect">
            <a:avLst/>
          </a:prstGeom>
          <a:noFill/>
        </p:spPr>
        <p:txBody>
          <a:bodyPr wrap="none" rtlCol="0">
            <a:spAutoFit/>
          </a:bodyPr>
          <a:lstStyle/>
          <a:p>
            <a:r>
              <a:rPr lang="en-AU" sz="1400" dirty="0">
                <a:solidFill>
                  <a:schemeClr val="accent1">
                    <a:lumMod val="50000"/>
                  </a:schemeClr>
                </a:solidFill>
                <a:latin typeface="Cambria" panose="02040503050406030204" pitchFamily="18" charset="0"/>
                <a:ea typeface="Cambria" panose="02040503050406030204" pitchFamily="18" charset="0"/>
              </a:rPr>
              <a:t>RESULTS</a:t>
            </a:r>
          </a:p>
        </p:txBody>
      </p:sp>
      <p:sp>
        <p:nvSpPr>
          <p:cNvPr id="1044" name="TextBox 1043">
            <a:extLst>
              <a:ext uri="{FF2B5EF4-FFF2-40B4-BE49-F238E27FC236}">
                <a16:creationId xmlns:a16="http://schemas.microsoft.com/office/drawing/2014/main" id="{F1777650-F688-4B21-91D5-83AC942728C2}"/>
              </a:ext>
            </a:extLst>
          </p:cNvPr>
          <p:cNvSpPr txBox="1"/>
          <p:nvPr/>
        </p:nvSpPr>
        <p:spPr>
          <a:xfrm>
            <a:off x="1680977" y="134746"/>
            <a:ext cx="8914492" cy="523220"/>
          </a:xfrm>
          <a:prstGeom prst="rect">
            <a:avLst/>
          </a:prstGeom>
          <a:noFill/>
        </p:spPr>
        <p:txBody>
          <a:bodyPr wrap="none" rtlCol="0">
            <a:spAutoFit/>
          </a:bodyPr>
          <a:lstStyle/>
          <a:p>
            <a:r>
              <a:rPr lang="en-AU" sz="2800" dirty="0">
                <a:solidFill>
                  <a:srgbClr val="EFF5FB"/>
                </a:solidFill>
                <a:latin typeface="Cambria" panose="02040503050406030204" pitchFamily="18" charset="0"/>
                <a:ea typeface="Cambria" panose="02040503050406030204" pitchFamily="18" charset="0"/>
              </a:rPr>
              <a:t>Humanised Disease Model for Maple Syrup Urine Disease</a:t>
            </a:r>
          </a:p>
        </p:txBody>
      </p:sp>
      <p:sp>
        <p:nvSpPr>
          <p:cNvPr id="95" name="Rectangle: Rounded Corners 94">
            <a:extLst>
              <a:ext uri="{FF2B5EF4-FFF2-40B4-BE49-F238E27FC236}">
                <a16:creationId xmlns:a16="http://schemas.microsoft.com/office/drawing/2014/main" id="{B0FEAC7E-1B52-4B02-A375-CF7060DBC348}"/>
              </a:ext>
            </a:extLst>
          </p:cNvPr>
          <p:cNvSpPr/>
          <p:nvPr/>
        </p:nvSpPr>
        <p:spPr>
          <a:xfrm>
            <a:off x="8152705" y="5331194"/>
            <a:ext cx="3883815" cy="955033"/>
          </a:xfrm>
          <a:prstGeom prst="roundRect">
            <a:avLst>
              <a:gd name="adj" fmla="val 6597"/>
            </a:avLst>
          </a:prstGeom>
          <a:solidFill>
            <a:srgbClr val="6666FF">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1">
                  <a:lumMod val="75000"/>
                </a:schemeClr>
              </a:solidFill>
            </a:endParaRPr>
          </a:p>
        </p:txBody>
      </p:sp>
      <p:sp>
        <p:nvSpPr>
          <p:cNvPr id="96" name="TextBox 95">
            <a:extLst>
              <a:ext uri="{FF2B5EF4-FFF2-40B4-BE49-F238E27FC236}">
                <a16:creationId xmlns:a16="http://schemas.microsoft.com/office/drawing/2014/main" id="{450B5FCC-4DE5-48C6-B94B-A33DED9FBF69}"/>
              </a:ext>
            </a:extLst>
          </p:cNvPr>
          <p:cNvSpPr txBox="1"/>
          <p:nvPr/>
        </p:nvSpPr>
        <p:spPr>
          <a:xfrm>
            <a:off x="8152705" y="5338906"/>
            <a:ext cx="1859805" cy="307777"/>
          </a:xfrm>
          <a:prstGeom prst="rect">
            <a:avLst/>
          </a:prstGeom>
          <a:noFill/>
        </p:spPr>
        <p:txBody>
          <a:bodyPr wrap="none" rtlCol="0">
            <a:spAutoFit/>
          </a:bodyPr>
          <a:lstStyle/>
          <a:p>
            <a:r>
              <a:rPr lang="en-AU" sz="1400" dirty="0">
                <a:solidFill>
                  <a:schemeClr val="accent1">
                    <a:lumMod val="50000"/>
                  </a:schemeClr>
                </a:solidFill>
                <a:latin typeface="Cambria" panose="02040503050406030204" pitchFamily="18" charset="0"/>
                <a:ea typeface="Cambria" panose="02040503050406030204" pitchFamily="18" charset="0"/>
              </a:rPr>
              <a:t>FUTURE DIRECTIONS</a:t>
            </a:r>
            <a:endParaRPr lang="en-AU" dirty="0">
              <a:solidFill>
                <a:schemeClr val="accent1">
                  <a:lumMod val="50000"/>
                </a:schemeClr>
              </a:solidFill>
              <a:latin typeface="Cambria" panose="02040503050406030204" pitchFamily="18" charset="0"/>
              <a:ea typeface="Cambria" panose="02040503050406030204" pitchFamily="18" charset="0"/>
            </a:endParaRPr>
          </a:p>
        </p:txBody>
      </p:sp>
      <p:sp>
        <p:nvSpPr>
          <p:cNvPr id="97" name="Rectangle: Rounded Corners 96">
            <a:extLst>
              <a:ext uri="{FF2B5EF4-FFF2-40B4-BE49-F238E27FC236}">
                <a16:creationId xmlns:a16="http://schemas.microsoft.com/office/drawing/2014/main" id="{67EDA1CF-00DE-44CF-877B-946AC1313FDE}"/>
              </a:ext>
            </a:extLst>
          </p:cNvPr>
          <p:cNvSpPr/>
          <p:nvPr/>
        </p:nvSpPr>
        <p:spPr>
          <a:xfrm>
            <a:off x="269583" y="4673542"/>
            <a:ext cx="3687145" cy="2018673"/>
          </a:xfrm>
          <a:prstGeom prst="roundRect">
            <a:avLst>
              <a:gd name="adj" fmla="val 6597"/>
            </a:avLst>
          </a:prstGeom>
          <a:solidFill>
            <a:srgbClr val="6666FF">
              <a:alpha val="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8" name="Rectangle: Rounded Corners 97">
            <a:extLst>
              <a:ext uri="{FF2B5EF4-FFF2-40B4-BE49-F238E27FC236}">
                <a16:creationId xmlns:a16="http://schemas.microsoft.com/office/drawing/2014/main" id="{8ECAF568-055E-47EA-B7DE-5643104A4EF8}"/>
              </a:ext>
            </a:extLst>
          </p:cNvPr>
          <p:cNvSpPr/>
          <p:nvPr/>
        </p:nvSpPr>
        <p:spPr>
          <a:xfrm>
            <a:off x="4129841" y="1443463"/>
            <a:ext cx="3883816" cy="3030239"/>
          </a:xfrm>
          <a:prstGeom prst="roundRect">
            <a:avLst>
              <a:gd name="adj" fmla="val 6597"/>
            </a:avLst>
          </a:prstGeom>
          <a:solidFill>
            <a:srgbClr val="6666FF">
              <a:alpha val="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0" name="Rectangle: Rounded Corners 99">
            <a:extLst>
              <a:ext uri="{FF2B5EF4-FFF2-40B4-BE49-F238E27FC236}">
                <a16:creationId xmlns:a16="http://schemas.microsoft.com/office/drawing/2014/main" id="{226170BE-8C19-4327-A9E4-97ED6C2E5442}"/>
              </a:ext>
            </a:extLst>
          </p:cNvPr>
          <p:cNvSpPr/>
          <p:nvPr/>
        </p:nvSpPr>
        <p:spPr>
          <a:xfrm>
            <a:off x="8183239" y="1092638"/>
            <a:ext cx="3883816" cy="2261272"/>
          </a:xfrm>
          <a:prstGeom prst="roundRect">
            <a:avLst>
              <a:gd name="adj" fmla="val 6597"/>
            </a:avLst>
          </a:prstGeom>
          <a:solidFill>
            <a:srgbClr val="6666FF">
              <a:alpha val="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9" name="Rectangle: Rounded Corners 98">
            <a:extLst>
              <a:ext uri="{FF2B5EF4-FFF2-40B4-BE49-F238E27FC236}">
                <a16:creationId xmlns:a16="http://schemas.microsoft.com/office/drawing/2014/main" id="{07AFE185-C6F4-4609-BB71-BAB06FF3C32E}"/>
              </a:ext>
            </a:extLst>
          </p:cNvPr>
          <p:cNvSpPr/>
          <p:nvPr/>
        </p:nvSpPr>
        <p:spPr>
          <a:xfrm>
            <a:off x="4096270" y="4624264"/>
            <a:ext cx="3883816" cy="2086432"/>
          </a:xfrm>
          <a:prstGeom prst="roundRect">
            <a:avLst>
              <a:gd name="adj" fmla="val 6597"/>
            </a:avLst>
          </a:prstGeom>
          <a:solidFill>
            <a:srgbClr val="6666FF">
              <a:alpha val="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1" name="Rectangle: Rounded Corners 100">
            <a:extLst>
              <a:ext uri="{FF2B5EF4-FFF2-40B4-BE49-F238E27FC236}">
                <a16:creationId xmlns:a16="http://schemas.microsoft.com/office/drawing/2014/main" id="{42814861-6A5F-434D-B400-B072A080FD0A}"/>
              </a:ext>
            </a:extLst>
          </p:cNvPr>
          <p:cNvSpPr/>
          <p:nvPr/>
        </p:nvSpPr>
        <p:spPr>
          <a:xfrm>
            <a:off x="8187576" y="3463364"/>
            <a:ext cx="3883816" cy="1788035"/>
          </a:xfrm>
          <a:prstGeom prst="roundRect">
            <a:avLst>
              <a:gd name="adj" fmla="val 6597"/>
            </a:avLst>
          </a:prstGeom>
          <a:solidFill>
            <a:srgbClr val="6666FF">
              <a:alpha val="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3" name="TextBox 102">
            <a:extLst>
              <a:ext uri="{FF2B5EF4-FFF2-40B4-BE49-F238E27FC236}">
                <a16:creationId xmlns:a16="http://schemas.microsoft.com/office/drawing/2014/main" id="{55D0966A-5EBB-482C-A71D-46F7D19475E9}"/>
              </a:ext>
            </a:extLst>
          </p:cNvPr>
          <p:cNvSpPr txBox="1"/>
          <p:nvPr/>
        </p:nvSpPr>
        <p:spPr>
          <a:xfrm>
            <a:off x="8155344" y="5565862"/>
            <a:ext cx="3809230" cy="707886"/>
          </a:xfrm>
          <a:prstGeom prst="rect">
            <a:avLst/>
          </a:prstGeom>
          <a:noFill/>
        </p:spPr>
        <p:txBody>
          <a:bodyPr wrap="square" rtlCol="0">
            <a:spAutoFit/>
          </a:bodyPr>
          <a:lstStyle/>
          <a:p>
            <a:pPr algn="just"/>
            <a:r>
              <a:rPr lang="en-US" sz="1000" dirty="0">
                <a:latin typeface="Arial Narrow" panose="020B0604020202020204" pitchFamily="34" charset="0"/>
                <a:cs typeface="Arial Narrow" panose="020B0604020202020204" pitchFamily="34" charset="0"/>
              </a:rPr>
              <a:t>We have </a:t>
            </a:r>
            <a:r>
              <a:rPr lang="en-US" sz="1000" dirty="0" err="1">
                <a:latin typeface="Arial Narrow" panose="020B0604020202020204" pitchFamily="34" charset="0"/>
                <a:cs typeface="Arial Narrow" panose="020B0604020202020204" pitchFamily="34" charset="0"/>
              </a:rPr>
              <a:t>characterised</a:t>
            </a:r>
            <a:r>
              <a:rPr lang="en-US" sz="1000" dirty="0">
                <a:latin typeface="Arial Narrow" panose="020B0604020202020204" pitchFamily="34" charset="0"/>
                <a:cs typeface="Arial Narrow" panose="020B0604020202020204" pitchFamily="34" charset="0"/>
              </a:rPr>
              <a:t> a novel disease causing mutation of MSUD and have demonstrated that these hepatocytes are viable in the transgenic FRG mouse. We have commenced FRG MSUD phenotype characterization and hope to use this mouse model to test novel genetic therapies for MSUD. </a:t>
            </a:r>
            <a:endParaRPr lang="en-US" sz="1000" dirty="0">
              <a:latin typeface="Arial Narrow" panose="020B0606020202030204" pitchFamily="34" charset="0"/>
              <a:cs typeface="Arial Narrow" panose="020B0604020202020204" pitchFamily="34" charset="0"/>
            </a:endParaRPr>
          </a:p>
        </p:txBody>
      </p:sp>
      <p:sp>
        <p:nvSpPr>
          <p:cNvPr id="105" name="TextBox 104">
            <a:extLst>
              <a:ext uri="{FF2B5EF4-FFF2-40B4-BE49-F238E27FC236}">
                <a16:creationId xmlns:a16="http://schemas.microsoft.com/office/drawing/2014/main" id="{25C34D43-CB32-4279-A4DA-B29545B637F0}"/>
              </a:ext>
            </a:extLst>
          </p:cNvPr>
          <p:cNvSpPr txBox="1"/>
          <p:nvPr/>
        </p:nvSpPr>
        <p:spPr>
          <a:xfrm>
            <a:off x="8077220" y="6310586"/>
            <a:ext cx="4057630" cy="477054"/>
          </a:xfrm>
          <a:prstGeom prst="rect">
            <a:avLst/>
          </a:prstGeom>
          <a:noFill/>
        </p:spPr>
        <p:txBody>
          <a:bodyPr wrap="square">
            <a:spAutoFit/>
          </a:bodyPr>
          <a:lstStyle/>
          <a:p>
            <a:pPr marL="457200" indent="-457200" algn="just"/>
            <a:r>
              <a:rPr lang="en-US" sz="500" b="0" i="0" dirty="0">
                <a:solidFill>
                  <a:srgbClr val="000000"/>
                </a:solidFill>
                <a:effectLst/>
                <a:latin typeface="Arial Narrow" panose="020B0606020202030204" pitchFamily="34" charset="0"/>
              </a:rPr>
              <a:t>1.   Strauss KA, P.E., Carson VJ. , </a:t>
            </a:r>
            <a:r>
              <a:rPr lang="en-US" sz="500" b="0" i="1" dirty="0">
                <a:solidFill>
                  <a:srgbClr val="000000"/>
                </a:solidFill>
                <a:effectLst/>
                <a:latin typeface="Arial Narrow" panose="020B0606020202030204" pitchFamily="34" charset="0"/>
              </a:rPr>
              <a:t>Maple Syrup Urine Disease</a:t>
            </a:r>
            <a:r>
              <a:rPr lang="en-US" sz="500" b="0" i="0" dirty="0">
                <a:solidFill>
                  <a:srgbClr val="000000"/>
                </a:solidFill>
                <a:effectLst/>
                <a:latin typeface="Arial Narrow" panose="020B0606020202030204" pitchFamily="34" charset="0"/>
              </a:rPr>
              <a:t>. Gene Reviews, ed. A.H. Adam MP, </a:t>
            </a:r>
            <a:r>
              <a:rPr lang="en-US" sz="500" b="0" i="0" dirty="0" err="1">
                <a:solidFill>
                  <a:srgbClr val="000000"/>
                </a:solidFill>
                <a:effectLst/>
                <a:latin typeface="Arial Narrow" panose="020B0606020202030204" pitchFamily="34" charset="0"/>
              </a:rPr>
              <a:t>Pagon</a:t>
            </a:r>
            <a:r>
              <a:rPr lang="en-US" sz="500" b="0" i="0" dirty="0">
                <a:solidFill>
                  <a:srgbClr val="000000"/>
                </a:solidFill>
                <a:effectLst/>
                <a:latin typeface="Arial Narrow" panose="020B0606020202030204" pitchFamily="34" charset="0"/>
              </a:rPr>
              <a:t> RA, et al., editors. 2006, Seattle: University of Washington. </a:t>
            </a:r>
          </a:p>
          <a:p>
            <a:pPr marL="457200" indent="-457200" algn="just"/>
            <a:r>
              <a:rPr lang="en-US" sz="500" b="0" i="0" dirty="0">
                <a:solidFill>
                  <a:srgbClr val="000000"/>
                </a:solidFill>
                <a:effectLst/>
                <a:latin typeface="Arial Narrow" panose="020B0606020202030204" pitchFamily="34" charset="0"/>
              </a:rPr>
              <a:t>2.   </a:t>
            </a:r>
            <a:r>
              <a:rPr lang="en-US" sz="500" b="0" i="0" dirty="0" err="1">
                <a:solidFill>
                  <a:srgbClr val="000000"/>
                </a:solidFill>
                <a:effectLst/>
                <a:latin typeface="Arial Narrow" panose="020B0606020202030204" pitchFamily="34" charset="0"/>
              </a:rPr>
              <a:t>Homanics</a:t>
            </a:r>
            <a:r>
              <a:rPr lang="en-US" sz="500" b="0" i="0" dirty="0">
                <a:solidFill>
                  <a:srgbClr val="000000"/>
                </a:solidFill>
                <a:effectLst/>
                <a:latin typeface="Arial Narrow" panose="020B0606020202030204" pitchFamily="34" charset="0"/>
              </a:rPr>
              <a:t>, G.E., et al., </a:t>
            </a:r>
            <a:r>
              <a:rPr lang="en-US" sz="500" b="0" i="1" dirty="0">
                <a:solidFill>
                  <a:srgbClr val="000000"/>
                </a:solidFill>
                <a:effectLst/>
                <a:latin typeface="Arial Narrow" panose="020B0606020202030204" pitchFamily="34" charset="0"/>
              </a:rPr>
              <a:t>Production and characterization of murine models of classic and intermediate maple syrup urine disease.</a:t>
            </a:r>
            <a:r>
              <a:rPr lang="en-US" sz="500" b="0" i="0" dirty="0">
                <a:solidFill>
                  <a:srgbClr val="000000"/>
                </a:solidFill>
                <a:effectLst/>
                <a:latin typeface="Arial Narrow" panose="020B0606020202030204" pitchFamily="34" charset="0"/>
              </a:rPr>
              <a:t> </a:t>
            </a:r>
            <a:r>
              <a:rPr lang="en-US" sz="400" b="0" i="0" dirty="0">
                <a:solidFill>
                  <a:srgbClr val="000000"/>
                </a:solidFill>
                <a:effectLst/>
                <a:latin typeface="Arial Narrow" panose="020B0606020202030204" pitchFamily="34" charset="0"/>
              </a:rPr>
              <a:t>BMC medical genetics</a:t>
            </a:r>
            <a:r>
              <a:rPr lang="en-US" sz="500" b="0" i="0" dirty="0">
                <a:solidFill>
                  <a:srgbClr val="000000"/>
                </a:solidFill>
                <a:effectLst/>
                <a:latin typeface="Arial Narrow" panose="020B0606020202030204" pitchFamily="34" charset="0"/>
              </a:rPr>
              <a:t>, 2006. </a:t>
            </a:r>
            <a:r>
              <a:rPr lang="en-US" sz="500" b="1" i="0" dirty="0">
                <a:solidFill>
                  <a:srgbClr val="000000"/>
                </a:solidFill>
                <a:effectLst/>
                <a:latin typeface="Arial Narrow" panose="020B0606020202030204" pitchFamily="34" charset="0"/>
              </a:rPr>
              <a:t>7</a:t>
            </a:r>
            <a:r>
              <a:rPr lang="en-US" sz="500" b="0" i="0" dirty="0">
                <a:solidFill>
                  <a:srgbClr val="000000"/>
                </a:solidFill>
                <a:effectLst/>
                <a:latin typeface="Arial Narrow" panose="020B0606020202030204" pitchFamily="34" charset="0"/>
              </a:rPr>
              <a:t>: p. 33-33. </a:t>
            </a:r>
          </a:p>
          <a:p>
            <a:pPr marL="457200" indent="-457200" algn="just"/>
            <a:r>
              <a:rPr lang="en-US" sz="500" b="0" i="0" dirty="0">
                <a:solidFill>
                  <a:srgbClr val="000000"/>
                </a:solidFill>
                <a:effectLst/>
                <a:latin typeface="Arial Narrow" panose="020B0606020202030204" pitchFamily="34" charset="0"/>
              </a:rPr>
              <a:t>3.    Azuma, H., et al., </a:t>
            </a:r>
            <a:r>
              <a:rPr lang="en-US" sz="500" b="0" i="1" dirty="0">
                <a:solidFill>
                  <a:srgbClr val="000000"/>
                </a:solidFill>
                <a:effectLst/>
                <a:latin typeface="Arial Narrow" panose="020B0606020202030204" pitchFamily="34" charset="0"/>
              </a:rPr>
              <a:t>Robust expansion of human hepatocytes in Fah-/-/Rag2-/-/Il2rg-/- mice.</a:t>
            </a:r>
            <a:r>
              <a:rPr lang="en-US" sz="500" b="0" i="0" dirty="0">
                <a:solidFill>
                  <a:srgbClr val="000000"/>
                </a:solidFill>
                <a:effectLst/>
                <a:latin typeface="Arial Narrow" panose="020B0606020202030204" pitchFamily="34" charset="0"/>
              </a:rPr>
              <a:t> Nature biotechnology, 2007. </a:t>
            </a:r>
            <a:r>
              <a:rPr lang="en-US" sz="500" b="1" i="0" dirty="0">
                <a:solidFill>
                  <a:srgbClr val="000000"/>
                </a:solidFill>
                <a:effectLst/>
                <a:latin typeface="Arial Narrow" panose="020B0606020202030204" pitchFamily="34" charset="0"/>
              </a:rPr>
              <a:t>25</a:t>
            </a:r>
            <a:r>
              <a:rPr lang="en-US" sz="500" b="0" i="0" dirty="0">
                <a:solidFill>
                  <a:srgbClr val="000000"/>
                </a:solidFill>
                <a:effectLst/>
                <a:latin typeface="Arial Narrow" panose="020B0606020202030204" pitchFamily="34" charset="0"/>
              </a:rPr>
              <a:t>(8): p. 903-910. </a:t>
            </a:r>
            <a:endParaRPr lang="en-US" sz="500" dirty="0">
              <a:solidFill>
                <a:srgbClr val="000000"/>
              </a:solidFill>
              <a:latin typeface="Arial Narrow" panose="020B0606020202030204" pitchFamily="34" charset="0"/>
            </a:endParaRPr>
          </a:p>
          <a:p>
            <a:pPr algn="just"/>
            <a:r>
              <a:rPr lang="en-AU" sz="500" b="0" i="0" dirty="0">
                <a:solidFill>
                  <a:srgbClr val="000000"/>
                </a:solidFill>
                <a:effectLst/>
                <a:latin typeface="Arial Narrow" panose="020B0606020202030204" pitchFamily="34" charset="0"/>
              </a:rPr>
              <a:t>4.    Paul, H.S. and S.A. </a:t>
            </a:r>
            <a:r>
              <a:rPr lang="en-AU" sz="500" b="0" i="0" dirty="0" err="1">
                <a:solidFill>
                  <a:srgbClr val="000000"/>
                </a:solidFill>
                <a:effectLst/>
                <a:latin typeface="Arial Narrow" panose="020B0606020202030204" pitchFamily="34" charset="0"/>
              </a:rPr>
              <a:t>Adibi</a:t>
            </a:r>
            <a:r>
              <a:rPr lang="en-AU" sz="500" b="0" i="0" dirty="0">
                <a:solidFill>
                  <a:srgbClr val="000000"/>
                </a:solidFill>
                <a:effectLst/>
                <a:latin typeface="Arial Narrow" panose="020B0606020202030204" pitchFamily="34" charset="0"/>
              </a:rPr>
              <a:t>, </a:t>
            </a:r>
            <a:r>
              <a:rPr lang="en-AU" sz="500" b="0" i="1" dirty="0">
                <a:solidFill>
                  <a:srgbClr val="000000"/>
                </a:solidFill>
                <a:effectLst/>
                <a:latin typeface="Arial Narrow" panose="020B0606020202030204" pitchFamily="34" charset="0"/>
              </a:rPr>
              <a:t>Mechanism of activation of hepatic branched-chain alpha-ketoacid dehydrogenase by a muscle factor.</a:t>
            </a:r>
            <a:r>
              <a:rPr lang="en-AU" sz="500" b="0" i="0" dirty="0">
                <a:solidFill>
                  <a:srgbClr val="000000"/>
                </a:solidFill>
                <a:effectLst/>
                <a:latin typeface="Arial Narrow" panose="020B0606020202030204" pitchFamily="34" charset="0"/>
              </a:rPr>
              <a:t> Journal of Biological Chemistry,</a:t>
            </a:r>
          </a:p>
          <a:p>
            <a:pPr algn="just"/>
            <a:r>
              <a:rPr lang="en-AU" sz="500" b="0" i="0" dirty="0">
                <a:solidFill>
                  <a:srgbClr val="000000"/>
                </a:solidFill>
                <a:effectLst/>
                <a:latin typeface="Arial Narrow" panose="020B0606020202030204" pitchFamily="34" charset="0"/>
              </a:rPr>
              <a:t>          1983. </a:t>
            </a:r>
            <a:r>
              <a:rPr lang="en-AU" sz="500" b="1" i="0" dirty="0">
                <a:solidFill>
                  <a:srgbClr val="000000"/>
                </a:solidFill>
                <a:effectLst/>
                <a:latin typeface="Arial Narrow" panose="020B0606020202030204" pitchFamily="34" charset="0"/>
              </a:rPr>
              <a:t>258</a:t>
            </a:r>
            <a:r>
              <a:rPr lang="en-AU" sz="500" b="0" i="0" dirty="0">
                <a:solidFill>
                  <a:srgbClr val="000000"/>
                </a:solidFill>
                <a:effectLst/>
                <a:latin typeface="Arial Narrow" panose="020B0606020202030204" pitchFamily="34" charset="0"/>
              </a:rPr>
              <a:t>(19): p. 11471-11475. </a:t>
            </a:r>
            <a:endParaRPr lang="en-US" sz="500" b="0" i="0" dirty="0">
              <a:solidFill>
                <a:srgbClr val="000000"/>
              </a:solidFill>
              <a:effectLst/>
              <a:latin typeface="Arial Narrow" panose="020B0606020202030204" pitchFamily="34" charset="0"/>
            </a:endParaRPr>
          </a:p>
        </p:txBody>
      </p:sp>
      <p:sp>
        <p:nvSpPr>
          <p:cNvPr id="3" name="TextBox 2">
            <a:extLst>
              <a:ext uri="{FF2B5EF4-FFF2-40B4-BE49-F238E27FC236}">
                <a16:creationId xmlns:a16="http://schemas.microsoft.com/office/drawing/2014/main" id="{3C393DCB-A5A6-409F-8D24-B39370D154D8}"/>
              </a:ext>
            </a:extLst>
          </p:cNvPr>
          <p:cNvSpPr txBox="1"/>
          <p:nvPr/>
        </p:nvSpPr>
        <p:spPr>
          <a:xfrm>
            <a:off x="8426483" y="1058183"/>
            <a:ext cx="2438488" cy="276999"/>
          </a:xfrm>
          <a:prstGeom prst="rect">
            <a:avLst/>
          </a:prstGeom>
          <a:noFill/>
        </p:spPr>
        <p:txBody>
          <a:bodyPr wrap="none" rtlCol="0">
            <a:spAutoFit/>
          </a:bodyPr>
          <a:lstStyle/>
          <a:p>
            <a:r>
              <a:rPr lang="en-AU" sz="1200" b="1" dirty="0"/>
              <a:t>A                                                           B</a:t>
            </a:r>
          </a:p>
        </p:txBody>
      </p:sp>
    </p:spTree>
    <p:extLst>
      <p:ext uri="{BB962C8B-B14F-4D97-AF65-F5344CB8AC3E}">
        <p14:creationId xmlns:p14="http://schemas.microsoft.com/office/powerpoint/2010/main" val="951653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6828</TotalTime>
  <Words>695</Words>
  <Application>Microsoft Office PowerPoint</Application>
  <PresentationFormat>Widescreen</PresentationFormat>
  <Paragraphs>36</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Arial Narrow</vt:lpstr>
      <vt:lpstr>Calibri</vt:lpstr>
      <vt:lpstr>Calibri Light</vt:lpstr>
      <vt:lpstr>Cambria</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Mullany (SCHN)</dc:creator>
  <cp:lastModifiedBy>Kathryn Mullany (SCHN)</cp:lastModifiedBy>
  <cp:revision>52</cp:revision>
  <dcterms:created xsi:type="dcterms:W3CDTF">2021-05-13T05:54:32Z</dcterms:created>
  <dcterms:modified xsi:type="dcterms:W3CDTF">2021-05-18T04:43:18Z</dcterms:modified>
</cp:coreProperties>
</file>